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69" r:id="rId3"/>
    <p:sldId id="257" r:id="rId4"/>
    <p:sldId id="258" r:id="rId5"/>
    <p:sldId id="259" r:id="rId6"/>
    <p:sldId id="260" r:id="rId7"/>
    <p:sldId id="261" r:id="rId8"/>
    <p:sldId id="270" r:id="rId9"/>
    <p:sldId id="262" r:id="rId10"/>
    <p:sldId id="263" r:id="rId11"/>
    <p:sldId id="264" r:id="rId12"/>
    <p:sldId id="265" r:id="rId13"/>
    <p:sldId id="266" r:id="rId14"/>
    <p:sldId id="267"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12D9EE"/>
    <a:srgbClr val="FFFF05"/>
    <a:srgbClr val="EFFF19"/>
    <a:srgbClr val="9933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5755607E-1536-4C79-9484-E8AC9915927F}" type="datetimeFigureOut">
              <a:rPr lang="en-US" smtClean="0"/>
              <a:pPr/>
              <a:t>4/10/2012</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5EB5DD2F-E062-47C9-8FD7-6182C1B1FCA2}"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55607E-1536-4C79-9484-E8AC9915927F}" type="datetimeFigureOut">
              <a:rPr lang="en-US" smtClean="0"/>
              <a:pPr/>
              <a:t>4/10/2012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5DD2F-E062-47C9-8FD7-6182C1B1FC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55607E-1536-4C79-9484-E8AC9915927F}" type="datetimeFigureOut">
              <a:rPr lang="en-US" smtClean="0"/>
              <a:pPr/>
              <a:t>4/10/2012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5DD2F-E062-47C9-8FD7-6182C1B1FCA2}"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755607E-1536-4C79-9484-E8AC9915927F}" type="datetimeFigureOut">
              <a:rPr lang="en-US" smtClean="0"/>
              <a:pPr/>
              <a:t>4/10/2012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5DD2F-E062-47C9-8FD7-6182C1B1FCA2}"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5755607E-1536-4C79-9484-E8AC9915927F}" type="datetimeFigureOut">
              <a:rPr lang="en-US" smtClean="0"/>
              <a:pPr/>
              <a:t>4/10/2012</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5EB5DD2F-E062-47C9-8FD7-6182C1B1FCA2}"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755607E-1536-4C79-9484-E8AC9915927F}" type="datetimeFigureOut">
              <a:rPr lang="en-US" smtClean="0"/>
              <a:pPr/>
              <a:t>4/10/2012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B5DD2F-E062-47C9-8FD7-6182C1B1FCA2}"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755607E-1536-4C79-9484-E8AC9915927F}" type="datetimeFigureOut">
              <a:rPr lang="en-US" smtClean="0"/>
              <a:pPr/>
              <a:t>4/10/2012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B5DD2F-E062-47C9-8FD7-6182C1B1FCA2}"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755607E-1536-4C79-9484-E8AC9915927F}" type="datetimeFigureOut">
              <a:rPr lang="en-US" smtClean="0"/>
              <a:pPr/>
              <a:t>4/10/2012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B5DD2F-E062-47C9-8FD7-6182C1B1FCA2}"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55607E-1536-4C79-9484-E8AC9915927F}" type="datetimeFigureOut">
              <a:rPr lang="en-US" smtClean="0"/>
              <a:pPr/>
              <a:t>4/10/2012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B5DD2F-E062-47C9-8FD7-6182C1B1FCA2}"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755607E-1536-4C79-9484-E8AC9915927F}" type="datetimeFigureOut">
              <a:rPr lang="en-US" smtClean="0"/>
              <a:pPr/>
              <a:t>4/10/2012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B5DD2F-E062-47C9-8FD7-6182C1B1FCA2}"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755607E-1536-4C79-9484-E8AC9915927F}" type="datetimeFigureOut">
              <a:rPr lang="en-US" smtClean="0"/>
              <a:pPr/>
              <a:t>4/10/2012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B5DD2F-E062-47C9-8FD7-6182C1B1FCA2}"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5755607E-1536-4C79-9484-E8AC9915927F}" type="datetimeFigureOut">
              <a:rPr lang="en-US" smtClean="0"/>
              <a:pPr/>
              <a:t>4/10/2012</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5EB5DD2F-E062-47C9-8FD7-6182C1B1FCA2}"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143000" y="3657600"/>
            <a:ext cx="7086600" cy="1295400"/>
          </a:xfrm>
        </p:spPr>
        <p:txBody>
          <a:bodyPr>
            <a:normAutofit/>
          </a:bodyPr>
          <a:lstStyle/>
          <a:p>
            <a:r>
              <a:rPr lang="en-US" sz="4000" b="1" dirty="0" smtClean="0"/>
              <a:t>What is your sign baby</a:t>
            </a:r>
            <a:r>
              <a:rPr lang="en-US" sz="4000" b="1" dirty="0" smtClean="0"/>
              <a:t>?</a:t>
            </a:r>
            <a:br>
              <a:rPr lang="en-US" sz="4000" b="1" dirty="0" smtClean="0"/>
            </a:br>
            <a:r>
              <a:rPr lang="en-US" sz="2200" b="1" dirty="0" smtClean="0"/>
              <a:t>Door decorations &amp; bulletin board idea</a:t>
            </a:r>
            <a:endParaRPr lang="en-US" sz="2200" b="1" dirty="0"/>
          </a:p>
        </p:txBody>
      </p:sp>
      <p:sp>
        <p:nvSpPr>
          <p:cNvPr id="4" name="Subtitle 3"/>
          <p:cNvSpPr>
            <a:spLocks noGrp="1"/>
          </p:cNvSpPr>
          <p:nvPr>
            <p:ph type="subTitle" idx="1"/>
          </p:nvPr>
        </p:nvSpPr>
        <p:spPr>
          <a:xfrm>
            <a:off x="1219200" y="5029200"/>
            <a:ext cx="6858000" cy="762000"/>
          </a:xfrm>
        </p:spPr>
        <p:txBody>
          <a:bodyPr>
            <a:normAutofit lnSpcReduction="10000"/>
          </a:bodyPr>
          <a:lstStyle/>
          <a:p>
            <a:r>
              <a:rPr lang="en-US" b="1" dirty="0" smtClean="0"/>
              <a:t>Submitted by Alisha </a:t>
            </a:r>
            <a:r>
              <a:rPr lang="en-US" b="1" dirty="0" err="1" smtClean="0"/>
              <a:t>Wauters</a:t>
            </a:r>
            <a:r>
              <a:rPr lang="en-US" b="1" dirty="0" smtClean="0"/>
              <a:t> </a:t>
            </a:r>
          </a:p>
          <a:p>
            <a:r>
              <a:rPr lang="en-US" b="1" dirty="0" smtClean="0"/>
              <a:t>Resident Assistant, University </a:t>
            </a:r>
            <a:r>
              <a:rPr lang="en-US" b="1" dirty="0" smtClean="0"/>
              <a:t>of Iowa</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696887">
            <a:off x="2580575" y="533428"/>
            <a:ext cx="3652153" cy="990600"/>
          </a:xfrm>
        </p:spPr>
        <p:txBody>
          <a:bodyPr>
            <a:noAutofit/>
          </a:bodyPr>
          <a:lstStyle/>
          <a:p>
            <a:r>
              <a:rPr lang="en-US" sz="8800" dirty="0" smtClean="0">
                <a:solidFill>
                  <a:srgbClr val="7030A0"/>
                </a:solidFill>
                <a:effectLst>
                  <a:outerShdw blurRad="38100" dist="38100" dir="2700000" algn="tl">
                    <a:srgbClr val="000000">
                      <a:alpha val="43137"/>
                    </a:srgbClr>
                  </a:outerShdw>
                </a:effectLst>
                <a:latin typeface="Bradley Hand ITC" pitchFamily="66" charset="0"/>
              </a:rPr>
              <a:t>Scorpio</a:t>
            </a:r>
            <a:endParaRPr lang="en-US" sz="8800" dirty="0">
              <a:solidFill>
                <a:srgbClr val="7030A0"/>
              </a:solidFill>
              <a:effectLst>
                <a:outerShdw blurRad="38100" dist="38100" dir="2700000" algn="tl">
                  <a:srgbClr val="000000">
                    <a:alpha val="43137"/>
                  </a:srgbClr>
                </a:outerShdw>
              </a:effectLst>
              <a:latin typeface="Bradley Hand ITC" pitchFamily="66" charset="0"/>
            </a:endParaRPr>
          </a:p>
        </p:txBody>
      </p:sp>
      <p:sp>
        <p:nvSpPr>
          <p:cNvPr id="7" name="TextBox 6"/>
          <p:cNvSpPr txBox="1"/>
          <p:nvPr/>
        </p:nvSpPr>
        <p:spPr>
          <a:xfrm>
            <a:off x="219364" y="1905000"/>
            <a:ext cx="5791200" cy="4247317"/>
          </a:xfrm>
          <a:prstGeom prst="rect">
            <a:avLst/>
          </a:prstGeom>
          <a:noFill/>
        </p:spPr>
        <p:txBody>
          <a:bodyPr wrap="square" rtlCol="0">
            <a:spAutoFit/>
          </a:bodyPr>
          <a:lstStyle/>
          <a:p>
            <a:r>
              <a:rPr lang="en-US" dirty="0" smtClean="0"/>
              <a:t>Scorpio is the astrology sign of extremes and intensity. Scorpios are </a:t>
            </a:r>
            <a:r>
              <a:rPr lang="en-US" b="1" dirty="0" smtClean="0">
                <a:solidFill>
                  <a:srgbClr val="7030A0"/>
                </a:solidFill>
                <a:effectLst>
                  <a:outerShdw blurRad="38100" dist="38100" dir="2700000" algn="tl">
                    <a:srgbClr val="000000">
                      <a:alpha val="43137"/>
                    </a:srgbClr>
                  </a:outerShdw>
                </a:effectLst>
              </a:rPr>
              <a:t>very deep, intense people</a:t>
            </a:r>
            <a:r>
              <a:rPr lang="en-US" dirty="0" smtClean="0">
                <a:solidFill>
                  <a:srgbClr val="7030A0"/>
                </a:solidFill>
              </a:rPr>
              <a:t>. </a:t>
            </a:r>
            <a:r>
              <a:rPr lang="en-US" dirty="0" smtClean="0"/>
              <a:t>They present a cool, detached, and unemotional air to the world yet lying underneath is a tremendous </a:t>
            </a:r>
            <a:r>
              <a:rPr lang="en-US" b="1" dirty="0" smtClean="0">
                <a:solidFill>
                  <a:srgbClr val="7030A0"/>
                </a:solidFill>
                <a:effectLst>
                  <a:outerShdw blurRad="38100" dist="38100" dir="2700000" algn="tl">
                    <a:srgbClr val="000000">
                      <a:alpha val="43137"/>
                    </a:srgbClr>
                  </a:outerShdw>
                </a:effectLst>
              </a:rPr>
              <a:t>power, extreme strength, intense passion</a:t>
            </a:r>
            <a:r>
              <a:rPr lang="en-US" dirty="0" smtClean="0"/>
              <a:t> and a strong will and a persistent drive. Scorpios have </a:t>
            </a:r>
            <a:r>
              <a:rPr lang="en-US" b="1" dirty="0" smtClean="0">
                <a:solidFill>
                  <a:srgbClr val="7030A0"/>
                </a:solidFill>
                <a:effectLst>
                  <a:outerShdw blurRad="38100" dist="38100" dir="2700000" algn="tl">
                    <a:srgbClr val="000000">
                      <a:alpha val="43137"/>
                    </a:srgbClr>
                  </a:outerShdw>
                </a:effectLst>
              </a:rPr>
              <a:t>a very penetrative mind</a:t>
            </a:r>
            <a:r>
              <a:rPr lang="en-US" dirty="0" smtClean="0"/>
              <a:t>, do not be surprised if they ask questions, they are trying to delve deeper and figure things out and survey the situation. </a:t>
            </a:r>
            <a:r>
              <a:rPr lang="en-US" dirty="0"/>
              <a:t> </a:t>
            </a:r>
            <a:r>
              <a:rPr lang="en-US" dirty="0" smtClean="0"/>
              <a:t>Scorpio’s are very weary of the games that other people try to play and they are very aware of it. Scorpios tend to </a:t>
            </a:r>
            <a:r>
              <a:rPr lang="en-US" b="1" dirty="0" smtClean="0">
                <a:solidFill>
                  <a:srgbClr val="7030A0"/>
                </a:solidFill>
                <a:effectLst>
                  <a:outerShdw blurRad="38100" dist="38100" dir="2700000" algn="tl">
                    <a:srgbClr val="000000">
                      <a:alpha val="43137"/>
                    </a:srgbClr>
                  </a:outerShdw>
                </a:effectLst>
              </a:rPr>
              <a:t>dominate and control </a:t>
            </a:r>
            <a:r>
              <a:rPr lang="en-US" dirty="0" smtClean="0"/>
              <a:t>anyone that lets them or anyone they find weak. The persons a Scorpio respects is treated with </a:t>
            </a:r>
            <a:r>
              <a:rPr lang="en-US" b="1" dirty="0" smtClean="0">
                <a:solidFill>
                  <a:srgbClr val="7030A0"/>
                </a:solidFill>
                <a:effectLst>
                  <a:outerShdw blurRad="38100" dist="38100" dir="2700000" algn="tl">
                    <a:srgbClr val="000000">
                      <a:alpha val="43137"/>
                    </a:srgbClr>
                  </a:outerShdw>
                </a:effectLst>
              </a:rPr>
              <a:t>kindness, loyalty and generosity</a:t>
            </a:r>
            <a:r>
              <a:rPr lang="en-US" dirty="0" smtClean="0"/>
              <a:t>. On the outside, a Scorpio has great </a:t>
            </a:r>
            <a:r>
              <a:rPr lang="en-US" b="1" dirty="0" smtClean="0">
                <a:solidFill>
                  <a:srgbClr val="7030A0"/>
                </a:solidFill>
                <a:effectLst>
                  <a:outerShdw blurRad="38100" dist="38100" dir="2700000" algn="tl">
                    <a:srgbClr val="000000">
                      <a:alpha val="43137"/>
                    </a:srgbClr>
                  </a:outerShdw>
                </a:effectLst>
              </a:rPr>
              <a:t>secretiveness and mystery</a:t>
            </a:r>
            <a:r>
              <a:rPr lang="en-US" dirty="0" smtClean="0"/>
              <a:t>. This magnetically draws people to them. </a:t>
            </a:r>
            <a:endParaRPr lang="en-US" b="1" dirty="0">
              <a:effectLst>
                <a:outerShdw blurRad="38100" dist="38100" dir="2700000" algn="tl">
                  <a:srgbClr val="000000">
                    <a:alpha val="43137"/>
                  </a:srgbClr>
                </a:outerShdw>
              </a:effectLst>
            </a:endParaRPr>
          </a:p>
        </p:txBody>
      </p:sp>
      <p:sp>
        <p:nvSpPr>
          <p:cNvPr id="8" name="TextBox 7"/>
          <p:cNvSpPr txBox="1"/>
          <p:nvPr/>
        </p:nvSpPr>
        <p:spPr>
          <a:xfrm>
            <a:off x="6430818" y="2895600"/>
            <a:ext cx="2395682" cy="2585323"/>
          </a:xfrm>
          <a:prstGeom prst="rect">
            <a:avLst/>
          </a:prstGeom>
          <a:noFill/>
        </p:spPr>
        <p:txBody>
          <a:bodyPr wrap="square" rtlCol="0">
            <a:spAutoFit/>
          </a:bodyPr>
          <a:lstStyle/>
          <a:p>
            <a:r>
              <a:rPr lang="en-US" b="1" dirty="0" smtClean="0"/>
              <a:t>Season: </a:t>
            </a:r>
            <a:r>
              <a:rPr lang="en-US" dirty="0" smtClean="0"/>
              <a:t>Fall</a:t>
            </a:r>
          </a:p>
          <a:p>
            <a:r>
              <a:rPr lang="en-US" b="1" dirty="0" smtClean="0"/>
              <a:t>Stone: </a:t>
            </a:r>
            <a:r>
              <a:rPr lang="en-US" dirty="0" smtClean="0"/>
              <a:t>Topaz</a:t>
            </a:r>
          </a:p>
          <a:p>
            <a:r>
              <a:rPr lang="en-US" b="1" dirty="0" smtClean="0"/>
              <a:t>Color: </a:t>
            </a:r>
            <a:r>
              <a:rPr lang="en-US" dirty="0" smtClean="0"/>
              <a:t>Purple</a:t>
            </a:r>
          </a:p>
          <a:p>
            <a:r>
              <a:rPr lang="en-US" b="1" dirty="0" smtClean="0"/>
              <a:t>Keywords: </a:t>
            </a:r>
            <a:r>
              <a:rPr lang="en-US" dirty="0" smtClean="0"/>
              <a:t>passionate, perceptive, resourceful, possessive, psychological, prowling, determined, probing, fixed, focused</a:t>
            </a:r>
            <a:endParaRPr lang="en-US" dirty="0"/>
          </a:p>
        </p:txBody>
      </p:sp>
      <p:sp>
        <p:nvSpPr>
          <p:cNvPr id="9" name="TextBox 8"/>
          <p:cNvSpPr txBox="1"/>
          <p:nvPr/>
        </p:nvSpPr>
        <p:spPr>
          <a:xfrm>
            <a:off x="4572000" y="5951518"/>
            <a:ext cx="4572000" cy="523220"/>
          </a:xfrm>
          <a:prstGeom prst="rect">
            <a:avLst/>
          </a:prstGeom>
          <a:noFill/>
        </p:spPr>
        <p:txBody>
          <a:bodyPr wrap="square" rtlCol="0">
            <a:spAutoFit/>
          </a:bodyPr>
          <a:lstStyle/>
          <a:p>
            <a:r>
              <a:rPr lang="en-US" sz="2800" dirty="0" smtClean="0">
                <a:latin typeface="Matura MT Script Capitals" pitchFamily="66" charset="0"/>
              </a:rPr>
              <a:t>October 23 – November 21</a:t>
            </a:r>
            <a:endParaRPr lang="en-US" sz="2800" dirty="0">
              <a:latin typeface="Matura MT Script Capitals" pitchFamily="66" charset="0"/>
            </a:endParaRPr>
          </a:p>
        </p:txBody>
      </p:sp>
      <p:pic>
        <p:nvPicPr>
          <p:cNvPr id="5" name="Picture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28600" y="76200"/>
            <a:ext cx="2094046" cy="1905000"/>
          </a:xfrm>
          <a:prstGeom prst="rect">
            <a:avLst/>
          </a:prstGeom>
        </p:spPr>
      </p:pic>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6553200" y="76199"/>
            <a:ext cx="2273300" cy="2761953"/>
          </a:xfrm>
          <a:prstGeom prst="rect">
            <a:avLst/>
          </a:prstGeom>
        </p:spPr>
      </p:pic>
    </p:spTree>
    <p:extLst>
      <p:ext uri="{BB962C8B-B14F-4D97-AF65-F5344CB8AC3E}">
        <p14:creationId xmlns="" xmlns:p14="http://schemas.microsoft.com/office/powerpoint/2010/main" val="3329306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696887">
            <a:off x="2254952" y="451147"/>
            <a:ext cx="4476865" cy="990600"/>
          </a:xfrm>
        </p:spPr>
        <p:txBody>
          <a:bodyPr>
            <a:noAutofit/>
          </a:bodyPr>
          <a:lstStyle/>
          <a:p>
            <a:r>
              <a:rPr lang="en-US" sz="6600" dirty="0" smtClean="0">
                <a:solidFill>
                  <a:srgbClr val="12D9EE"/>
                </a:solidFill>
                <a:effectLst>
                  <a:outerShdw blurRad="38100" dist="38100" dir="2700000" algn="tl">
                    <a:srgbClr val="000000">
                      <a:alpha val="43137"/>
                    </a:srgbClr>
                  </a:outerShdw>
                </a:effectLst>
                <a:latin typeface="Bradley Hand ITC" pitchFamily="66" charset="0"/>
              </a:rPr>
              <a:t>Sagittarius</a:t>
            </a:r>
            <a:endParaRPr lang="en-US" sz="6600" dirty="0">
              <a:solidFill>
                <a:srgbClr val="12D9EE"/>
              </a:solidFill>
              <a:effectLst>
                <a:outerShdw blurRad="38100" dist="38100" dir="2700000" algn="tl">
                  <a:srgbClr val="000000">
                    <a:alpha val="43137"/>
                  </a:srgbClr>
                </a:outerShdw>
              </a:effectLst>
              <a:latin typeface="Bradley Hand ITC" pitchFamily="66" charset="0"/>
            </a:endParaRPr>
          </a:p>
        </p:txBody>
      </p:sp>
      <p:sp>
        <p:nvSpPr>
          <p:cNvPr id="7" name="TextBox 6"/>
          <p:cNvSpPr txBox="1"/>
          <p:nvPr/>
        </p:nvSpPr>
        <p:spPr>
          <a:xfrm>
            <a:off x="304800" y="2179987"/>
            <a:ext cx="5791200" cy="3693319"/>
          </a:xfrm>
          <a:prstGeom prst="rect">
            <a:avLst/>
          </a:prstGeom>
          <a:noFill/>
        </p:spPr>
        <p:txBody>
          <a:bodyPr wrap="square" rtlCol="0">
            <a:spAutoFit/>
          </a:bodyPr>
          <a:lstStyle/>
          <a:p>
            <a:r>
              <a:rPr lang="en-US" dirty="0" smtClean="0"/>
              <a:t>Sagittarius seem to be </a:t>
            </a:r>
            <a:r>
              <a:rPr lang="en-US" b="1" dirty="0" smtClean="0">
                <a:solidFill>
                  <a:srgbClr val="12D9EE"/>
                </a:solidFill>
              </a:rPr>
              <a:t>guided by luck</a:t>
            </a:r>
            <a:r>
              <a:rPr lang="en-US" dirty="0" smtClean="0"/>
              <a:t>, good things happen to Sagittarius and this is usually because of their </a:t>
            </a:r>
            <a:r>
              <a:rPr lang="en-US" b="1" dirty="0" smtClean="0">
                <a:solidFill>
                  <a:srgbClr val="12D9EE"/>
                </a:solidFill>
              </a:rPr>
              <a:t>optimistic outlook</a:t>
            </a:r>
            <a:r>
              <a:rPr lang="en-US" dirty="0" smtClean="0"/>
              <a:t> and </a:t>
            </a:r>
            <a:r>
              <a:rPr lang="en-US" b="1" dirty="0" smtClean="0">
                <a:solidFill>
                  <a:srgbClr val="12D9EE"/>
                </a:solidFill>
              </a:rPr>
              <a:t>positive disposition </a:t>
            </a:r>
            <a:r>
              <a:rPr lang="en-US" dirty="0" smtClean="0"/>
              <a:t>which attracts good fortune. Despite hardships, Sagittarius is </a:t>
            </a:r>
            <a:r>
              <a:rPr lang="en-US" b="1" dirty="0" smtClean="0">
                <a:solidFill>
                  <a:srgbClr val="12D9EE"/>
                </a:solidFill>
              </a:rPr>
              <a:t>always optimistic</a:t>
            </a:r>
            <a:r>
              <a:rPr lang="en-US" dirty="0" smtClean="0"/>
              <a:t>. Sagittarius have a vibrant, </a:t>
            </a:r>
            <a:r>
              <a:rPr lang="en-US" b="1" dirty="0" smtClean="0">
                <a:solidFill>
                  <a:srgbClr val="12D9EE"/>
                </a:solidFill>
              </a:rPr>
              <a:t>expansive personality that is free like a bird. </a:t>
            </a:r>
            <a:r>
              <a:rPr lang="en-US" dirty="0" smtClean="0"/>
              <a:t>They are </a:t>
            </a:r>
            <a:r>
              <a:rPr lang="en-US" b="1" dirty="0" smtClean="0">
                <a:solidFill>
                  <a:srgbClr val="12D9EE"/>
                </a:solidFill>
              </a:rPr>
              <a:t>full of curiosity </a:t>
            </a:r>
            <a:r>
              <a:rPr lang="en-US" dirty="0" smtClean="0"/>
              <a:t>and always look forward to the future. Sagittarius are </a:t>
            </a:r>
            <a:r>
              <a:rPr lang="en-US" b="1" dirty="0" smtClean="0">
                <a:solidFill>
                  <a:srgbClr val="12D9EE"/>
                </a:solidFill>
              </a:rPr>
              <a:t>detached from emotions</a:t>
            </a:r>
            <a:r>
              <a:rPr lang="en-US" dirty="0" smtClean="0"/>
              <a:t> because emotions hold a person back , they do not like to talk about their feelings. They simply experience them and move on. Sagittarius can be </a:t>
            </a:r>
            <a:r>
              <a:rPr lang="en-US" b="1" dirty="0" smtClean="0">
                <a:solidFill>
                  <a:srgbClr val="12D9EE"/>
                </a:solidFill>
              </a:rPr>
              <a:t>reckless and irresponsible </a:t>
            </a:r>
            <a:r>
              <a:rPr lang="en-US" dirty="0" smtClean="0"/>
              <a:t>because they will at a suggestion of something new before they weigh the advantages and disadvantages. </a:t>
            </a:r>
            <a:endParaRPr lang="en-US" b="1" dirty="0">
              <a:solidFill>
                <a:schemeClr val="bg1">
                  <a:lumMod val="50000"/>
                </a:schemeClr>
              </a:solidFill>
              <a:effectLst>
                <a:outerShdw blurRad="38100" dist="38100" dir="2700000" algn="tl">
                  <a:srgbClr val="000000">
                    <a:alpha val="43137"/>
                  </a:srgbClr>
                </a:outerShdw>
              </a:effectLst>
            </a:endParaRPr>
          </a:p>
        </p:txBody>
      </p:sp>
      <p:sp>
        <p:nvSpPr>
          <p:cNvPr id="8" name="TextBox 7"/>
          <p:cNvSpPr txBox="1"/>
          <p:nvPr/>
        </p:nvSpPr>
        <p:spPr>
          <a:xfrm>
            <a:off x="6430818" y="2895600"/>
            <a:ext cx="2255982" cy="2862322"/>
          </a:xfrm>
          <a:prstGeom prst="rect">
            <a:avLst/>
          </a:prstGeom>
          <a:noFill/>
        </p:spPr>
        <p:txBody>
          <a:bodyPr wrap="square" rtlCol="0">
            <a:spAutoFit/>
          </a:bodyPr>
          <a:lstStyle/>
          <a:p>
            <a:r>
              <a:rPr lang="en-US" b="1" dirty="0" smtClean="0"/>
              <a:t>Season: </a:t>
            </a:r>
            <a:r>
              <a:rPr lang="en-US" dirty="0" smtClean="0"/>
              <a:t>Fall</a:t>
            </a:r>
          </a:p>
          <a:p>
            <a:r>
              <a:rPr lang="en-US" b="1" dirty="0" smtClean="0"/>
              <a:t>Stone: </a:t>
            </a:r>
            <a:r>
              <a:rPr lang="en-US" dirty="0" smtClean="0"/>
              <a:t>Topaz</a:t>
            </a:r>
          </a:p>
          <a:p>
            <a:r>
              <a:rPr lang="en-US" b="1" dirty="0" smtClean="0"/>
              <a:t>Color: </a:t>
            </a:r>
            <a:r>
              <a:rPr lang="en-US" dirty="0" smtClean="0"/>
              <a:t>Turquoise</a:t>
            </a:r>
          </a:p>
          <a:p>
            <a:r>
              <a:rPr lang="en-US" b="1" dirty="0" smtClean="0"/>
              <a:t>Keywords: </a:t>
            </a:r>
            <a:r>
              <a:rPr lang="en-US" dirty="0" smtClean="0"/>
              <a:t>optimistic, restless, enthusiastic, adventurous, honest, irresponsible, outspoken, independent </a:t>
            </a:r>
            <a:endParaRPr lang="en-US" dirty="0"/>
          </a:p>
        </p:txBody>
      </p:sp>
      <p:sp>
        <p:nvSpPr>
          <p:cNvPr id="9" name="TextBox 8"/>
          <p:cNvSpPr txBox="1"/>
          <p:nvPr/>
        </p:nvSpPr>
        <p:spPr>
          <a:xfrm>
            <a:off x="3962400" y="5873306"/>
            <a:ext cx="5029200" cy="523220"/>
          </a:xfrm>
          <a:prstGeom prst="rect">
            <a:avLst/>
          </a:prstGeom>
          <a:noFill/>
        </p:spPr>
        <p:txBody>
          <a:bodyPr wrap="square" rtlCol="0">
            <a:spAutoFit/>
          </a:bodyPr>
          <a:lstStyle/>
          <a:p>
            <a:r>
              <a:rPr lang="en-US" sz="2800" dirty="0" smtClean="0">
                <a:latin typeface="Matura MT Script Capitals" pitchFamily="66" charset="0"/>
              </a:rPr>
              <a:t>November 22 – December 21</a:t>
            </a:r>
            <a:endParaRPr lang="en-US" sz="2800" dirty="0">
              <a:latin typeface="Matura MT Script Capitals" pitchFamily="66" charset="0"/>
            </a:endParaRPr>
          </a:p>
        </p:txBody>
      </p:sp>
      <p:pic>
        <p:nvPicPr>
          <p:cNvPr id="5" name="Picture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85800" y="269875"/>
            <a:ext cx="1685925" cy="1685925"/>
          </a:xfrm>
          <a:prstGeom prst="rect">
            <a:avLst/>
          </a:prstGeom>
        </p:spPr>
      </p:pic>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6705600" y="-1"/>
            <a:ext cx="2288309" cy="2780189"/>
          </a:xfrm>
          <a:prstGeom prst="rect">
            <a:avLst/>
          </a:prstGeom>
        </p:spPr>
      </p:pic>
    </p:spTree>
    <p:extLst>
      <p:ext uri="{BB962C8B-B14F-4D97-AF65-F5344CB8AC3E}">
        <p14:creationId xmlns="" xmlns:p14="http://schemas.microsoft.com/office/powerpoint/2010/main" val="3329306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696887">
            <a:off x="2375334" y="570920"/>
            <a:ext cx="3956325" cy="990600"/>
          </a:xfrm>
        </p:spPr>
        <p:txBody>
          <a:bodyPr>
            <a:noAutofit/>
          </a:bodyPr>
          <a:lstStyle/>
          <a:p>
            <a:r>
              <a:rPr lang="en-US" sz="7200" dirty="0" smtClean="0">
                <a:solidFill>
                  <a:schemeClr val="accent5">
                    <a:lumMod val="75000"/>
                  </a:schemeClr>
                </a:solidFill>
                <a:effectLst>
                  <a:outerShdw blurRad="38100" dist="38100" dir="2700000" algn="tl">
                    <a:srgbClr val="000000">
                      <a:alpha val="43137"/>
                    </a:srgbClr>
                  </a:outerShdw>
                </a:effectLst>
                <a:latin typeface="Bradley Hand ITC" pitchFamily="66" charset="0"/>
              </a:rPr>
              <a:t>Capricorn</a:t>
            </a:r>
            <a:endParaRPr lang="en-US" sz="7200" dirty="0">
              <a:solidFill>
                <a:schemeClr val="accent5">
                  <a:lumMod val="75000"/>
                </a:schemeClr>
              </a:solidFill>
              <a:effectLst>
                <a:outerShdw blurRad="38100" dist="38100" dir="2700000" algn="tl">
                  <a:srgbClr val="000000">
                    <a:alpha val="43137"/>
                  </a:srgbClr>
                </a:outerShdw>
              </a:effectLst>
              <a:latin typeface="Bradley Hand ITC" pitchFamily="66" charset="0"/>
            </a:endParaRPr>
          </a:p>
        </p:txBody>
      </p:sp>
      <p:sp>
        <p:nvSpPr>
          <p:cNvPr id="7" name="TextBox 6"/>
          <p:cNvSpPr txBox="1"/>
          <p:nvPr/>
        </p:nvSpPr>
        <p:spPr>
          <a:xfrm>
            <a:off x="228600" y="1981200"/>
            <a:ext cx="5791200" cy="3970318"/>
          </a:xfrm>
          <a:prstGeom prst="rect">
            <a:avLst/>
          </a:prstGeom>
          <a:noFill/>
        </p:spPr>
        <p:txBody>
          <a:bodyPr wrap="square" rtlCol="0">
            <a:spAutoFit/>
          </a:bodyPr>
          <a:lstStyle/>
          <a:p>
            <a:r>
              <a:rPr lang="en-US" dirty="0" smtClean="0"/>
              <a:t>Capricorns are very </a:t>
            </a:r>
            <a:r>
              <a:rPr lang="en-US" b="1" dirty="0" smtClean="0">
                <a:solidFill>
                  <a:schemeClr val="accent5">
                    <a:lumMod val="75000"/>
                  </a:schemeClr>
                </a:solidFill>
                <a:effectLst>
                  <a:outerShdw blurRad="38100" dist="38100" dir="2700000" algn="tl">
                    <a:srgbClr val="000000">
                      <a:alpha val="43137"/>
                    </a:srgbClr>
                  </a:outerShdw>
                </a:effectLst>
              </a:rPr>
              <a:t>ambitious</a:t>
            </a:r>
            <a:r>
              <a:rPr lang="en-US" dirty="0" smtClean="0">
                <a:solidFill>
                  <a:schemeClr val="accent5">
                    <a:lumMod val="75000"/>
                  </a:schemeClr>
                </a:solidFill>
              </a:rPr>
              <a:t> </a:t>
            </a:r>
            <a:r>
              <a:rPr lang="en-US" dirty="0" smtClean="0"/>
              <a:t>people, they always have something they are pursuing and they want their lives to be fulfilled. Capricorns are </a:t>
            </a:r>
            <a:r>
              <a:rPr lang="en-US" b="1" dirty="0" smtClean="0">
                <a:solidFill>
                  <a:schemeClr val="accent5">
                    <a:lumMod val="75000"/>
                  </a:schemeClr>
                </a:solidFill>
                <a:effectLst>
                  <a:outerShdw blurRad="38100" dist="38100" dir="2700000" algn="tl">
                    <a:srgbClr val="000000">
                      <a:alpha val="43137"/>
                    </a:srgbClr>
                  </a:outerShdw>
                </a:effectLst>
              </a:rPr>
              <a:t>extremely patient </a:t>
            </a:r>
            <a:r>
              <a:rPr lang="en-US" dirty="0" smtClean="0"/>
              <a:t>and will wait for a long time for something they want. They know that there is only one chance to succeed and they are taking the proper steps to ensure they accomplish their goals with flying colors. Capricorns have </a:t>
            </a:r>
            <a:r>
              <a:rPr lang="en-US" b="1" dirty="0" smtClean="0">
                <a:solidFill>
                  <a:schemeClr val="accent5">
                    <a:lumMod val="75000"/>
                  </a:schemeClr>
                </a:solidFill>
                <a:effectLst>
                  <a:outerShdw blurRad="38100" dist="38100" dir="2700000" algn="tl">
                    <a:srgbClr val="000000">
                      <a:alpha val="43137"/>
                    </a:srgbClr>
                  </a:outerShdw>
                </a:effectLst>
              </a:rPr>
              <a:t>very active minds </a:t>
            </a:r>
            <a:r>
              <a:rPr lang="en-US" dirty="0" smtClean="0"/>
              <a:t>and </a:t>
            </a:r>
            <a:r>
              <a:rPr lang="en-US" b="1" dirty="0" smtClean="0">
                <a:solidFill>
                  <a:schemeClr val="accent5">
                    <a:lumMod val="75000"/>
                  </a:schemeClr>
                </a:solidFill>
                <a:effectLst>
                  <a:outerShdw blurRad="38100" dist="38100" dir="2700000" algn="tl">
                    <a:srgbClr val="000000">
                      <a:alpha val="43137"/>
                    </a:srgbClr>
                  </a:outerShdw>
                </a:effectLst>
              </a:rPr>
              <a:t>strong powers of concentration</a:t>
            </a:r>
            <a:r>
              <a:rPr lang="en-US" dirty="0" smtClean="0"/>
              <a:t>. Capricorns like being </a:t>
            </a:r>
            <a:r>
              <a:rPr lang="en-US" b="1" dirty="0" smtClean="0">
                <a:solidFill>
                  <a:schemeClr val="accent5">
                    <a:lumMod val="75000"/>
                  </a:schemeClr>
                </a:solidFill>
                <a:effectLst>
                  <a:outerShdw blurRad="38100" dist="38100" dir="2700000" algn="tl">
                    <a:srgbClr val="000000">
                      <a:alpha val="43137"/>
                    </a:srgbClr>
                  </a:outerShdw>
                </a:effectLst>
              </a:rPr>
              <a:t>in control</a:t>
            </a:r>
            <a:r>
              <a:rPr lang="en-US" dirty="0" smtClean="0">
                <a:solidFill>
                  <a:schemeClr val="accent5">
                    <a:lumMod val="75000"/>
                  </a:schemeClr>
                </a:solidFill>
              </a:rPr>
              <a:t>. </a:t>
            </a:r>
            <a:r>
              <a:rPr lang="en-US" dirty="0" smtClean="0"/>
              <a:t>They are </a:t>
            </a:r>
            <a:r>
              <a:rPr lang="en-US" b="1" dirty="0" smtClean="0">
                <a:solidFill>
                  <a:schemeClr val="accent5">
                    <a:lumMod val="75000"/>
                  </a:schemeClr>
                </a:solidFill>
                <a:effectLst>
                  <a:outerShdw blurRad="38100" dist="38100" dir="2700000" algn="tl">
                    <a:srgbClr val="000000">
                      <a:alpha val="43137"/>
                    </a:srgbClr>
                  </a:outerShdw>
                </a:effectLst>
              </a:rPr>
              <a:t>very cautious</a:t>
            </a:r>
            <a:r>
              <a:rPr lang="en-US" dirty="0" smtClean="0"/>
              <a:t>. They accept change but introduce it slowly. Capricorns tend to see life in black or white. There are no gray areas for these are areas not understood and this is uncomfortable. They tend to be in control in a romantic relationship that way they are never vulnerable to another person. </a:t>
            </a:r>
            <a:endParaRPr lang="en-US" b="1" dirty="0">
              <a:effectLst>
                <a:outerShdw blurRad="38100" dist="38100" dir="2700000" algn="tl">
                  <a:srgbClr val="000000">
                    <a:alpha val="43137"/>
                  </a:srgbClr>
                </a:outerShdw>
              </a:effectLst>
            </a:endParaRPr>
          </a:p>
        </p:txBody>
      </p:sp>
      <p:sp>
        <p:nvSpPr>
          <p:cNvPr id="8" name="TextBox 7"/>
          <p:cNvSpPr txBox="1"/>
          <p:nvPr/>
        </p:nvSpPr>
        <p:spPr>
          <a:xfrm>
            <a:off x="6430818" y="2895600"/>
            <a:ext cx="2255982" cy="2585323"/>
          </a:xfrm>
          <a:prstGeom prst="rect">
            <a:avLst/>
          </a:prstGeom>
          <a:noFill/>
        </p:spPr>
        <p:txBody>
          <a:bodyPr wrap="square" rtlCol="0">
            <a:spAutoFit/>
          </a:bodyPr>
          <a:lstStyle/>
          <a:p>
            <a:r>
              <a:rPr lang="en-US" b="1" dirty="0" smtClean="0"/>
              <a:t>Season: </a:t>
            </a:r>
            <a:r>
              <a:rPr lang="en-US" dirty="0" smtClean="0"/>
              <a:t>Winter</a:t>
            </a:r>
          </a:p>
          <a:p>
            <a:r>
              <a:rPr lang="en-US" b="1" dirty="0" smtClean="0"/>
              <a:t>Stone: </a:t>
            </a:r>
            <a:r>
              <a:rPr lang="en-US" dirty="0" smtClean="0"/>
              <a:t>Amber</a:t>
            </a:r>
          </a:p>
          <a:p>
            <a:r>
              <a:rPr lang="en-US" b="1" dirty="0" smtClean="0"/>
              <a:t>Color: </a:t>
            </a:r>
            <a:r>
              <a:rPr lang="en-US" dirty="0" smtClean="0"/>
              <a:t>Brown</a:t>
            </a:r>
          </a:p>
          <a:p>
            <a:r>
              <a:rPr lang="en-US" b="1" dirty="0" smtClean="0"/>
              <a:t>Keywords: </a:t>
            </a:r>
            <a:r>
              <a:rPr lang="en-US" dirty="0" smtClean="0"/>
              <a:t>tenacious, conservative, resourceful, disciplined, wise, ambitious, prudent, constant</a:t>
            </a:r>
            <a:endParaRPr lang="en-US" dirty="0"/>
          </a:p>
        </p:txBody>
      </p:sp>
      <p:sp>
        <p:nvSpPr>
          <p:cNvPr id="9" name="TextBox 8"/>
          <p:cNvSpPr txBox="1"/>
          <p:nvPr/>
        </p:nvSpPr>
        <p:spPr>
          <a:xfrm>
            <a:off x="4417291" y="5873306"/>
            <a:ext cx="4572000" cy="523220"/>
          </a:xfrm>
          <a:prstGeom prst="rect">
            <a:avLst/>
          </a:prstGeom>
          <a:noFill/>
        </p:spPr>
        <p:txBody>
          <a:bodyPr wrap="square" rtlCol="0">
            <a:spAutoFit/>
          </a:bodyPr>
          <a:lstStyle/>
          <a:p>
            <a:r>
              <a:rPr lang="en-US" sz="2800" dirty="0" smtClean="0">
                <a:latin typeface="Matura MT Script Capitals" pitchFamily="66" charset="0"/>
              </a:rPr>
              <a:t>December 22 – January 19</a:t>
            </a:r>
            <a:endParaRPr lang="en-US" sz="2800" dirty="0">
              <a:latin typeface="Matura MT Script Capitals" pitchFamily="66" charset="0"/>
            </a:endParaRPr>
          </a:p>
        </p:txBody>
      </p:sp>
      <p:pic>
        <p:nvPicPr>
          <p:cNvPr id="5" name="Picture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629400" y="77985"/>
            <a:ext cx="2366961" cy="2875747"/>
          </a:xfrm>
          <a:prstGeom prst="rect">
            <a:avLst/>
          </a:prstGeom>
        </p:spPr>
      </p:pic>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33400" y="152400"/>
            <a:ext cx="1781175" cy="1827640"/>
          </a:xfrm>
          <a:prstGeom prst="rect">
            <a:avLst/>
          </a:prstGeom>
        </p:spPr>
      </p:pic>
    </p:spTree>
    <p:extLst>
      <p:ext uri="{BB962C8B-B14F-4D97-AF65-F5344CB8AC3E}">
        <p14:creationId xmlns="" xmlns:p14="http://schemas.microsoft.com/office/powerpoint/2010/main" val="3329306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696887">
            <a:off x="2617292" y="493356"/>
            <a:ext cx="3995902" cy="990600"/>
          </a:xfrm>
        </p:spPr>
        <p:txBody>
          <a:bodyPr>
            <a:noAutofit/>
          </a:bodyPr>
          <a:lstStyle/>
          <a:p>
            <a:r>
              <a:rPr lang="en-US" sz="7200" dirty="0" smtClean="0">
                <a:solidFill>
                  <a:srgbClr val="00B0F0"/>
                </a:solidFill>
                <a:effectLst>
                  <a:outerShdw blurRad="38100" dist="38100" dir="2700000" algn="tl">
                    <a:srgbClr val="000000">
                      <a:alpha val="43137"/>
                    </a:srgbClr>
                  </a:outerShdw>
                </a:effectLst>
                <a:latin typeface="Bradley Hand ITC" pitchFamily="66" charset="0"/>
              </a:rPr>
              <a:t>Aquarius</a:t>
            </a:r>
            <a:endParaRPr lang="en-US" sz="7200" dirty="0">
              <a:solidFill>
                <a:srgbClr val="00B0F0"/>
              </a:solidFill>
              <a:effectLst>
                <a:outerShdw blurRad="38100" dist="38100" dir="2700000" algn="tl">
                  <a:srgbClr val="000000">
                    <a:alpha val="43137"/>
                  </a:srgbClr>
                </a:outerShdw>
              </a:effectLst>
              <a:latin typeface="Bradley Hand ITC" pitchFamily="66" charset="0"/>
            </a:endParaRPr>
          </a:p>
        </p:txBody>
      </p:sp>
      <p:sp>
        <p:nvSpPr>
          <p:cNvPr id="7" name="TextBox 6"/>
          <p:cNvSpPr txBox="1"/>
          <p:nvPr/>
        </p:nvSpPr>
        <p:spPr>
          <a:xfrm>
            <a:off x="219364" y="1985818"/>
            <a:ext cx="5791200" cy="3970318"/>
          </a:xfrm>
          <a:prstGeom prst="rect">
            <a:avLst/>
          </a:prstGeom>
          <a:noFill/>
        </p:spPr>
        <p:txBody>
          <a:bodyPr wrap="square" rtlCol="0">
            <a:spAutoFit/>
          </a:bodyPr>
          <a:lstStyle/>
          <a:p>
            <a:r>
              <a:rPr lang="en-US" dirty="0" smtClean="0"/>
              <a:t>Aquarius are the people who </a:t>
            </a:r>
            <a:r>
              <a:rPr lang="en-US" b="1" dirty="0" smtClean="0">
                <a:solidFill>
                  <a:srgbClr val="00B0F0"/>
                </a:solidFill>
              </a:rPr>
              <a:t>deviate from the crowd </a:t>
            </a:r>
            <a:r>
              <a:rPr lang="en-US" dirty="0" smtClean="0"/>
              <a:t>and go their own way. They are always </a:t>
            </a:r>
            <a:r>
              <a:rPr lang="en-US" b="1" dirty="0" smtClean="0">
                <a:solidFill>
                  <a:srgbClr val="00B0F0"/>
                </a:solidFill>
              </a:rPr>
              <a:t>after intellectual stimulation</a:t>
            </a:r>
            <a:r>
              <a:rPr lang="en-US" dirty="0" smtClean="0"/>
              <a:t> and traveling their way regardless of what people think. They like to </a:t>
            </a:r>
            <a:r>
              <a:rPr lang="en-US" b="1" dirty="0" smtClean="0">
                <a:solidFill>
                  <a:srgbClr val="00B0F0"/>
                </a:solidFill>
              </a:rPr>
              <a:t>experience both sides </a:t>
            </a:r>
            <a:r>
              <a:rPr lang="en-US" dirty="0" smtClean="0"/>
              <a:t>sand see both opinions as they formulate new opinions. They have a </a:t>
            </a:r>
            <a:r>
              <a:rPr lang="en-US" b="1" dirty="0" smtClean="0">
                <a:solidFill>
                  <a:srgbClr val="00B0F0"/>
                </a:solidFill>
              </a:rPr>
              <a:t>“live and let live” </a:t>
            </a:r>
            <a:r>
              <a:rPr lang="en-US" dirty="0" smtClean="0"/>
              <a:t>policy where everyone is free to be themselves. An Aquarius </a:t>
            </a:r>
            <a:r>
              <a:rPr lang="en-US" b="1" dirty="0" smtClean="0">
                <a:solidFill>
                  <a:srgbClr val="00B0F0"/>
                </a:solidFill>
              </a:rPr>
              <a:t>never judges others</a:t>
            </a:r>
            <a:r>
              <a:rPr lang="en-US" dirty="0" smtClean="0"/>
              <a:t>. They learn how to interact with others through observation. They can be masters of manipulation justifying anything they do or think. Anything new is an opportunity. Their </a:t>
            </a:r>
            <a:r>
              <a:rPr lang="en-US" b="1" dirty="0" smtClean="0">
                <a:solidFill>
                  <a:srgbClr val="00B0F0"/>
                </a:solidFill>
              </a:rPr>
              <a:t>eccentricity</a:t>
            </a:r>
            <a:r>
              <a:rPr lang="en-US" dirty="0" smtClean="0"/>
              <a:t> makes them unique. Deep inside, Aquarius would never  intentionally hurt anyone, they have respect for every human, even though this might not seem apparent to the more emotional types.</a:t>
            </a:r>
            <a:endParaRPr lang="en-US" b="1" dirty="0">
              <a:solidFill>
                <a:schemeClr val="bg1">
                  <a:lumMod val="50000"/>
                </a:schemeClr>
              </a:solidFill>
              <a:effectLst>
                <a:outerShdw blurRad="38100" dist="38100" dir="2700000" algn="tl">
                  <a:srgbClr val="000000">
                    <a:alpha val="43137"/>
                  </a:srgbClr>
                </a:outerShdw>
              </a:effectLst>
            </a:endParaRPr>
          </a:p>
        </p:txBody>
      </p:sp>
      <p:sp>
        <p:nvSpPr>
          <p:cNvPr id="8" name="TextBox 7"/>
          <p:cNvSpPr txBox="1"/>
          <p:nvPr/>
        </p:nvSpPr>
        <p:spPr>
          <a:xfrm>
            <a:off x="6172200" y="2581261"/>
            <a:ext cx="2667000" cy="2862322"/>
          </a:xfrm>
          <a:prstGeom prst="rect">
            <a:avLst/>
          </a:prstGeom>
          <a:noFill/>
        </p:spPr>
        <p:txBody>
          <a:bodyPr wrap="square" rtlCol="0">
            <a:spAutoFit/>
          </a:bodyPr>
          <a:lstStyle/>
          <a:p>
            <a:r>
              <a:rPr lang="en-US" b="1" dirty="0" smtClean="0"/>
              <a:t>Season: </a:t>
            </a:r>
            <a:r>
              <a:rPr lang="en-US" dirty="0" smtClean="0"/>
              <a:t>Winter</a:t>
            </a:r>
          </a:p>
          <a:p>
            <a:r>
              <a:rPr lang="en-US" b="1" dirty="0" smtClean="0"/>
              <a:t>Stone: </a:t>
            </a:r>
            <a:r>
              <a:rPr lang="en-US" dirty="0" smtClean="0"/>
              <a:t>Amethyst</a:t>
            </a:r>
          </a:p>
          <a:p>
            <a:r>
              <a:rPr lang="en-US" b="1" dirty="0" smtClean="0"/>
              <a:t>Color: </a:t>
            </a:r>
            <a:r>
              <a:rPr lang="en-US" dirty="0" smtClean="0"/>
              <a:t>Sky Blue</a:t>
            </a:r>
          </a:p>
          <a:p>
            <a:r>
              <a:rPr lang="en-US" b="1" dirty="0" smtClean="0"/>
              <a:t>Keywords: </a:t>
            </a:r>
            <a:r>
              <a:rPr lang="en-US" dirty="0" smtClean="0"/>
              <a:t>individualistic, assertive, independent, humanitarian, inventive, original, eccentric, opinionated, intellectual, idealistic, cool, friendly, detached</a:t>
            </a:r>
            <a:endParaRPr lang="en-US" dirty="0"/>
          </a:p>
        </p:txBody>
      </p:sp>
      <p:sp>
        <p:nvSpPr>
          <p:cNvPr id="9" name="TextBox 8"/>
          <p:cNvSpPr txBox="1"/>
          <p:nvPr/>
        </p:nvSpPr>
        <p:spPr>
          <a:xfrm>
            <a:off x="4419600" y="5873306"/>
            <a:ext cx="4572000" cy="523220"/>
          </a:xfrm>
          <a:prstGeom prst="rect">
            <a:avLst/>
          </a:prstGeom>
          <a:noFill/>
        </p:spPr>
        <p:txBody>
          <a:bodyPr wrap="square" rtlCol="0">
            <a:spAutoFit/>
          </a:bodyPr>
          <a:lstStyle/>
          <a:p>
            <a:r>
              <a:rPr lang="en-US" sz="2800" dirty="0" smtClean="0">
                <a:latin typeface="Matura MT Script Capitals" pitchFamily="66" charset="0"/>
              </a:rPr>
              <a:t>January 20 – February 18</a:t>
            </a:r>
            <a:endParaRPr lang="en-US" sz="2800" dirty="0">
              <a:latin typeface="Matura MT Script Capitals" pitchFamily="66" charset="0"/>
            </a:endParaRPr>
          </a:p>
        </p:txBody>
      </p:sp>
      <p:pic>
        <p:nvPicPr>
          <p:cNvPr id="5" name="Picture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705600" y="152400"/>
            <a:ext cx="2018145" cy="2451952"/>
          </a:xfrm>
          <a:prstGeom prst="rect">
            <a:avLst/>
          </a:prstGeom>
        </p:spPr>
      </p:pic>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42855" y="381001"/>
            <a:ext cx="1921653" cy="1295400"/>
          </a:xfrm>
          <a:prstGeom prst="rect">
            <a:avLst/>
          </a:prstGeom>
        </p:spPr>
      </p:pic>
    </p:spTree>
    <p:extLst>
      <p:ext uri="{BB962C8B-B14F-4D97-AF65-F5344CB8AC3E}">
        <p14:creationId xmlns="" xmlns:p14="http://schemas.microsoft.com/office/powerpoint/2010/main" val="3329306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430818" y="2895600"/>
            <a:ext cx="2255982" cy="2862322"/>
          </a:xfrm>
          <a:prstGeom prst="rect">
            <a:avLst/>
          </a:prstGeom>
          <a:noFill/>
        </p:spPr>
        <p:txBody>
          <a:bodyPr wrap="square" rtlCol="0">
            <a:spAutoFit/>
          </a:bodyPr>
          <a:lstStyle/>
          <a:p>
            <a:r>
              <a:rPr lang="en-US" b="1" dirty="0" smtClean="0"/>
              <a:t>Season: </a:t>
            </a:r>
            <a:r>
              <a:rPr lang="en-US" dirty="0" smtClean="0"/>
              <a:t>Winter</a:t>
            </a:r>
          </a:p>
          <a:p>
            <a:r>
              <a:rPr lang="en-US" b="1" dirty="0" smtClean="0"/>
              <a:t>Stone: </a:t>
            </a:r>
            <a:r>
              <a:rPr lang="en-US" dirty="0" smtClean="0"/>
              <a:t>Jade</a:t>
            </a:r>
          </a:p>
          <a:p>
            <a:r>
              <a:rPr lang="en-US" b="1" dirty="0" smtClean="0"/>
              <a:t>Color: </a:t>
            </a:r>
            <a:r>
              <a:rPr lang="en-US" dirty="0" smtClean="0"/>
              <a:t>Sea Green</a:t>
            </a:r>
          </a:p>
          <a:p>
            <a:r>
              <a:rPr lang="en-US" b="1" dirty="0" smtClean="0"/>
              <a:t>Keywords: </a:t>
            </a:r>
            <a:r>
              <a:rPr lang="en-US" dirty="0" smtClean="0"/>
              <a:t>intuitive, dreamy, artistic, humane, sympathetic, sensitive, compassionate, perceptive, tender, impressionable </a:t>
            </a:r>
            <a:endParaRPr lang="en-US" dirty="0"/>
          </a:p>
        </p:txBody>
      </p:sp>
      <p:sp>
        <p:nvSpPr>
          <p:cNvPr id="9" name="TextBox 8"/>
          <p:cNvSpPr txBox="1"/>
          <p:nvPr/>
        </p:nvSpPr>
        <p:spPr>
          <a:xfrm>
            <a:off x="4419600" y="5873306"/>
            <a:ext cx="4572000" cy="523220"/>
          </a:xfrm>
          <a:prstGeom prst="rect">
            <a:avLst/>
          </a:prstGeom>
          <a:noFill/>
        </p:spPr>
        <p:txBody>
          <a:bodyPr wrap="square" rtlCol="0">
            <a:spAutoFit/>
          </a:bodyPr>
          <a:lstStyle/>
          <a:p>
            <a:r>
              <a:rPr lang="en-US" sz="2800" dirty="0" smtClean="0">
                <a:latin typeface="Matura MT Script Capitals" pitchFamily="66" charset="0"/>
              </a:rPr>
              <a:t>February 19 – March 20</a:t>
            </a:r>
            <a:endParaRPr lang="en-US" sz="2800" dirty="0">
              <a:latin typeface="Matura MT Script Capitals" pitchFamily="66" charset="0"/>
            </a:endParaRPr>
          </a:p>
        </p:txBody>
      </p:sp>
      <p:pic>
        <p:nvPicPr>
          <p:cNvPr id="5" name="Picture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705600" y="152399"/>
            <a:ext cx="2286000" cy="2777383"/>
          </a:xfrm>
          <a:prstGeom prst="rect">
            <a:avLst/>
          </a:prstGeom>
        </p:spPr>
      </p:pic>
      <p:pic>
        <p:nvPicPr>
          <p:cNvPr id="11" name="Picture 10"/>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0" y="304800"/>
            <a:ext cx="3028572" cy="1676400"/>
          </a:xfrm>
          <a:prstGeom prst="rect">
            <a:avLst/>
          </a:prstGeom>
        </p:spPr>
      </p:pic>
      <p:sp>
        <p:nvSpPr>
          <p:cNvPr id="12" name="Rectangle 11"/>
          <p:cNvSpPr/>
          <p:nvPr/>
        </p:nvSpPr>
        <p:spPr>
          <a:xfrm>
            <a:off x="1247586" y="1775132"/>
            <a:ext cx="533400" cy="2188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20696887">
            <a:off x="2745156" y="620824"/>
            <a:ext cx="3348886" cy="1044353"/>
          </a:xfrm>
        </p:spPr>
        <p:txBody>
          <a:bodyPr>
            <a:noAutofit/>
          </a:bodyPr>
          <a:lstStyle/>
          <a:p>
            <a:r>
              <a:rPr lang="en-US" sz="8800" dirty="0" smtClean="0">
                <a:solidFill>
                  <a:schemeClr val="accent3">
                    <a:lumMod val="50000"/>
                  </a:schemeClr>
                </a:solidFill>
                <a:effectLst>
                  <a:outerShdw blurRad="38100" dist="38100" dir="2700000" algn="tl">
                    <a:srgbClr val="000000">
                      <a:alpha val="43137"/>
                    </a:srgbClr>
                  </a:outerShdw>
                </a:effectLst>
                <a:latin typeface="Bradley Hand ITC" pitchFamily="66" charset="0"/>
              </a:rPr>
              <a:t>Pisces</a:t>
            </a:r>
            <a:endParaRPr lang="en-US" sz="8800" dirty="0">
              <a:solidFill>
                <a:schemeClr val="accent3">
                  <a:lumMod val="50000"/>
                </a:schemeClr>
              </a:solidFill>
              <a:effectLst>
                <a:outerShdw blurRad="38100" dist="38100" dir="2700000" algn="tl">
                  <a:srgbClr val="000000">
                    <a:alpha val="43137"/>
                  </a:srgbClr>
                </a:outerShdw>
              </a:effectLst>
              <a:latin typeface="Bradley Hand ITC" pitchFamily="66" charset="0"/>
            </a:endParaRPr>
          </a:p>
        </p:txBody>
      </p:sp>
      <p:sp>
        <p:nvSpPr>
          <p:cNvPr id="13" name="TextBox 12"/>
          <p:cNvSpPr txBox="1"/>
          <p:nvPr/>
        </p:nvSpPr>
        <p:spPr>
          <a:xfrm>
            <a:off x="323472" y="1868411"/>
            <a:ext cx="5410200" cy="3970318"/>
          </a:xfrm>
          <a:prstGeom prst="rect">
            <a:avLst/>
          </a:prstGeom>
          <a:noFill/>
        </p:spPr>
        <p:txBody>
          <a:bodyPr wrap="square" rtlCol="0">
            <a:spAutoFit/>
          </a:bodyPr>
          <a:lstStyle/>
          <a:p>
            <a:r>
              <a:rPr lang="en-US" dirty="0" smtClean="0"/>
              <a:t>Pisces is the sign of </a:t>
            </a:r>
            <a:r>
              <a:rPr lang="en-US" b="1" dirty="0" smtClean="0">
                <a:solidFill>
                  <a:schemeClr val="accent3">
                    <a:lumMod val="50000"/>
                  </a:schemeClr>
                </a:solidFill>
              </a:rPr>
              <a:t>mysticism, mystery and the spiritual unknown</a:t>
            </a:r>
            <a:r>
              <a:rPr lang="en-US" dirty="0" smtClean="0"/>
              <a:t>. Pisces live in two worlds, the real world and the spiritual word. They do this to avoid the realities of pain and suffering in the world. They have </a:t>
            </a:r>
            <a:r>
              <a:rPr lang="en-US" b="1" dirty="0" smtClean="0">
                <a:solidFill>
                  <a:schemeClr val="accent3">
                    <a:lumMod val="50000"/>
                  </a:schemeClr>
                </a:solidFill>
              </a:rPr>
              <a:t>extreme emotions and feel intensively</a:t>
            </a:r>
            <a:r>
              <a:rPr lang="en-US" dirty="0" smtClean="0"/>
              <a:t>. Pisces have formidable intuitive ability. Pisces are very good at </a:t>
            </a:r>
            <a:r>
              <a:rPr lang="en-US" b="1" dirty="0" smtClean="0">
                <a:solidFill>
                  <a:schemeClr val="accent3">
                    <a:lumMod val="50000"/>
                  </a:schemeClr>
                </a:solidFill>
              </a:rPr>
              <a:t>understanding people </a:t>
            </a:r>
            <a:r>
              <a:rPr lang="en-US" dirty="0" smtClean="0"/>
              <a:t>for they have the ability to delve into the psyche and see behind a person’s motives. Pisces are prone to drug addiction and indulging lifestyles because of their </a:t>
            </a:r>
            <a:r>
              <a:rPr lang="en-US" b="1" dirty="0" smtClean="0">
                <a:solidFill>
                  <a:schemeClr val="accent3">
                    <a:lumMod val="50000"/>
                  </a:schemeClr>
                </a:solidFill>
              </a:rPr>
              <a:t>eternal search for themselves </a:t>
            </a:r>
            <a:r>
              <a:rPr lang="en-US" dirty="0" smtClean="0"/>
              <a:t>a. Pisces have a </a:t>
            </a:r>
            <a:r>
              <a:rPr lang="en-US" b="1" dirty="0" smtClean="0">
                <a:solidFill>
                  <a:schemeClr val="accent3">
                    <a:lumMod val="50000"/>
                  </a:schemeClr>
                </a:solidFill>
              </a:rPr>
              <a:t>strength of character </a:t>
            </a:r>
            <a:r>
              <a:rPr lang="en-US" dirty="0" smtClean="0"/>
              <a:t>and will </a:t>
            </a:r>
            <a:r>
              <a:rPr lang="en-US" b="1" dirty="0" smtClean="0">
                <a:solidFill>
                  <a:schemeClr val="accent3">
                    <a:lumMod val="50000"/>
                  </a:schemeClr>
                </a:solidFill>
              </a:rPr>
              <a:t>stand up for what they believe in</a:t>
            </a:r>
            <a:r>
              <a:rPr lang="en-US" dirty="0" smtClean="0"/>
              <a:t>. They can be lazy in matters they do not care about. Pisces is the </a:t>
            </a:r>
            <a:r>
              <a:rPr lang="en-US" b="1" dirty="0" smtClean="0">
                <a:solidFill>
                  <a:schemeClr val="accent3">
                    <a:lumMod val="50000"/>
                  </a:schemeClr>
                </a:solidFill>
              </a:rPr>
              <a:t>most sensitive </a:t>
            </a:r>
            <a:r>
              <a:rPr lang="en-US" dirty="0" smtClean="0"/>
              <a:t>of all zodiac signs. </a:t>
            </a:r>
            <a:endParaRPr lang="en-US" dirty="0"/>
          </a:p>
        </p:txBody>
      </p:sp>
    </p:spTree>
    <p:extLst>
      <p:ext uri="{BB962C8B-B14F-4D97-AF65-F5344CB8AC3E}">
        <p14:creationId xmlns="" xmlns:p14="http://schemas.microsoft.com/office/powerpoint/2010/main" val="3329306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Note from the Author</a:t>
            </a:r>
            <a:endParaRPr lang="en-US" dirty="0"/>
          </a:p>
        </p:txBody>
      </p:sp>
      <p:sp>
        <p:nvSpPr>
          <p:cNvPr id="3" name="Content Placeholder 2"/>
          <p:cNvSpPr>
            <a:spLocks noGrp="1"/>
          </p:cNvSpPr>
          <p:nvPr>
            <p:ph sz="quarter" idx="1"/>
          </p:nvPr>
        </p:nvSpPr>
        <p:spPr/>
        <p:txBody>
          <a:bodyPr/>
          <a:lstStyle/>
          <a:p>
            <a:pPr>
              <a:buNone/>
            </a:pPr>
            <a:r>
              <a:rPr lang="en-US" dirty="0" smtClean="0">
                <a:sym typeface="Wingdings" pitchFamily="2" charset="2"/>
              </a:rPr>
              <a:t>	</a:t>
            </a:r>
          </a:p>
          <a:p>
            <a:pPr>
              <a:buNone/>
            </a:pPr>
            <a:r>
              <a:rPr lang="en-US" dirty="0" smtClean="0">
                <a:sym typeface="Wingdings" pitchFamily="2" charset="2"/>
              </a:rPr>
              <a:t>	</a:t>
            </a:r>
            <a:r>
              <a:rPr lang="en-US" dirty="0" smtClean="0">
                <a:sym typeface="Wingdings" pitchFamily="2" charset="2"/>
              </a:rPr>
              <a:t>I </a:t>
            </a:r>
            <a:r>
              <a:rPr lang="en-US" dirty="0" smtClean="0">
                <a:sym typeface="Wingdings" pitchFamily="2" charset="2"/>
              </a:rPr>
              <a:t>made matching door </a:t>
            </a:r>
            <a:r>
              <a:rPr lang="en-US" dirty="0" err="1" smtClean="0">
                <a:sym typeface="Wingdings" pitchFamily="2" charset="2"/>
              </a:rPr>
              <a:t>decs</a:t>
            </a:r>
            <a:r>
              <a:rPr lang="en-US" dirty="0" smtClean="0">
                <a:sym typeface="Wingdings" pitchFamily="2" charset="2"/>
              </a:rPr>
              <a:t> with each of my resident’s zodiac sign! </a:t>
            </a:r>
            <a:endParaRPr lang="en-US" dirty="0" smtClean="0">
              <a:sym typeface="Wingdings" pitchFamily="2" charset="2"/>
            </a:endParaRPr>
          </a:p>
          <a:p>
            <a:pPr>
              <a:buNone/>
            </a:pPr>
            <a:endParaRPr lang="en-US" dirty="0" smtClean="0">
              <a:sym typeface="Wingdings" pitchFamily="2" charset="2"/>
            </a:endParaRPr>
          </a:p>
          <a:p>
            <a:pPr>
              <a:buNone/>
            </a:pPr>
            <a:r>
              <a:rPr lang="en-US" dirty="0" smtClean="0">
                <a:sym typeface="Wingdings" pitchFamily="2" charset="2"/>
              </a:rPr>
              <a:t>	T</a:t>
            </a:r>
            <a:r>
              <a:rPr lang="en-US" dirty="0" smtClean="0">
                <a:sym typeface="Wingdings" pitchFamily="2" charset="2"/>
              </a:rPr>
              <a:t>his can also be used to create an interactive bulletin board. Residents can be asked to add their names to their signs.</a:t>
            </a:r>
            <a:endParaRPr lang="en-US" dirty="0" smtClean="0">
              <a:sym typeface="Wingdings" pitchFamily="2" charset="2"/>
            </a:endParaRPr>
          </a:p>
          <a:p>
            <a:pPr>
              <a:buNone/>
            </a:pPr>
            <a:r>
              <a:rPr lang="en-US" dirty="0" smtClean="0"/>
              <a:t>	</a:t>
            </a:r>
            <a:endParaRPr lang="en-US" dirty="0"/>
          </a:p>
        </p:txBody>
      </p:sp>
    </p:spTree>
    <p:extLst>
      <p:ext uri="{BB962C8B-B14F-4D97-AF65-F5344CB8AC3E}">
        <p14:creationId xmlns="" xmlns:p14="http://schemas.microsoft.com/office/powerpoint/2010/main" val="710946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657600"/>
            <a:ext cx="8229600" cy="914400"/>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8800" b="1" dirty="0" smtClean="0">
                <a:ln w="11430">
                  <a:solidFill>
                    <a:schemeClr val="bg1"/>
                  </a:solidFill>
                </a:ln>
                <a:solidFill>
                  <a:srgbClr val="7030A0"/>
                </a:solidFill>
                <a:effectLst>
                  <a:outerShdw blurRad="80000" dist="40000" dir="5040000" algn="tl">
                    <a:srgbClr val="000000">
                      <a:alpha val="30000"/>
                    </a:srgbClr>
                  </a:outerShdw>
                </a:effectLst>
              </a:rPr>
              <a:t>What’s your sign, baby?</a:t>
            </a:r>
            <a:endParaRPr lang="en-US" sz="8800" b="1" dirty="0">
              <a:ln w="11430">
                <a:solidFill>
                  <a:schemeClr val="bg1"/>
                </a:solidFill>
              </a:ln>
              <a:solidFill>
                <a:srgbClr val="7030A0"/>
              </a:solidFill>
              <a:effectLst>
                <a:outerShdw blurRad="80000" dist="40000" dir="5040000" algn="tl">
                  <a:srgbClr val="000000">
                    <a:alpha val="30000"/>
                  </a:srgbClr>
                </a:outerShdw>
              </a:effectLst>
            </a:endParaRPr>
          </a:p>
        </p:txBody>
      </p:sp>
    </p:spTree>
    <p:extLst>
      <p:ext uri="{BB962C8B-B14F-4D97-AF65-F5344CB8AC3E}">
        <p14:creationId xmlns="" xmlns:p14="http://schemas.microsoft.com/office/powerpoint/2010/main" val="467275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sz="quarter" idx="2"/>
          </p:nvPr>
        </p:nvPicPr>
        <p:blipFill>
          <a:blip r:embed="rId2" cstate="print">
            <a:extLst>
              <a:ext uri="{28A0092B-C50C-407E-A947-70E740481C1C}">
                <a14:useLocalDpi xmlns="" xmlns:a14="http://schemas.microsoft.com/office/drawing/2010/main" val="0"/>
              </a:ext>
            </a:extLst>
          </a:blip>
          <a:stretch>
            <a:fillRect/>
          </a:stretch>
        </p:blipFill>
        <p:spPr>
          <a:xfrm>
            <a:off x="536249" y="412487"/>
            <a:ext cx="1857067" cy="1391007"/>
          </a:xfrm>
        </p:spPr>
      </p:pic>
      <p:pic>
        <p:nvPicPr>
          <p:cNvPr id="8" name="Content Placeholder 7"/>
          <p:cNvPicPr>
            <a:picLocks noGrp="1" noChangeAspect="1"/>
          </p:cNvPicPr>
          <p:nvPr>
            <p:ph sz="quarter" idx="4"/>
          </p:nvPr>
        </p:nvPicPr>
        <p:blipFill>
          <a:blip r:embed="rId3" cstate="print">
            <a:extLst>
              <a:ext uri="{28A0092B-C50C-407E-A947-70E740481C1C}">
                <a14:useLocalDpi xmlns="" xmlns:a14="http://schemas.microsoft.com/office/drawing/2010/main" val="0"/>
              </a:ext>
            </a:extLst>
          </a:blip>
          <a:stretch>
            <a:fillRect/>
          </a:stretch>
        </p:blipFill>
        <p:spPr>
          <a:xfrm>
            <a:off x="6019800" y="228599"/>
            <a:ext cx="2273300" cy="2740707"/>
          </a:xfrm>
        </p:spPr>
      </p:pic>
      <p:sp>
        <p:nvSpPr>
          <p:cNvPr id="2" name="Title 1"/>
          <p:cNvSpPr>
            <a:spLocks noGrp="1"/>
          </p:cNvSpPr>
          <p:nvPr>
            <p:ph type="title"/>
          </p:nvPr>
        </p:nvSpPr>
        <p:spPr>
          <a:xfrm rot="21135841">
            <a:off x="2637433" y="597368"/>
            <a:ext cx="3276600" cy="914400"/>
          </a:xfrm>
        </p:spPr>
        <p:txBody>
          <a:bodyPr>
            <a:noAutofit/>
          </a:bodyPr>
          <a:lstStyle/>
          <a:p>
            <a:r>
              <a:rPr lang="en-US" sz="8800" b="1" dirty="0" smtClean="0">
                <a:solidFill>
                  <a:srgbClr val="FF0000"/>
                </a:solidFill>
                <a:effectLst>
                  <a:outerShdw blurRad="38100" dist="38100" dir="2700000" algn="tl">
                    <a:srgbClr val="000000">
                      <a:alpha val="43137"/>
                    </a:srgbClr>
                  </a:outerShdw>
                </a:effectLst>
                <a:latin typeface="Bradley Hand ITC" pitchFamily="66" charset="0"/>
              </a:rPr>
              <a:t>Aries</a:t>
            </a:r>
            <a:endParaRPr lang="en-US" sz="8800" b="1" dirty="0">
              <a:solidFill>
                <a:srgbClr val="FF0000"/>
              </a:solidFill>
              <a:effectLst>
                <a:outerShdw blurRad="38100" dist="38100" dir="2700000" algn="tl">
                  <a:srgbClr val="000000">
                    <a:alpha val="43137"/>
                  </a:srgbClr>
                </a:outerShdw>
              </a:effectLst>
              <a:latin typeface="Bradley Hand ITC" pitchFamily="66" charset="0"/>
            </a:endParaRPr>
          </a:p>
        </p:txBody>
      </p:sp>
      <p:sp>
        <p:nvSpPr>
          <p:cNvPr id="9" name="TextBox 8"/>
          <p:cNvSpPr txBox="1"/>
          <p:nvPr/>
        </p:nvSpPr>
        <p:spPr>
          <a:xfrm>
            <a:off x="6096000" y="3124200"/>
            <a:ext cx="2667000" cy="2585323"/>
          </a:xfrm>
          <a:prstGeom prst="rect">
            <a:avLst/>
          </a:prstGeom>
          <a:noFill/>
        </p:spPr>
        <p:txBody>
          <a:bodyPr wrap="square" rtlCol="0">
            <a:spAutoFit/>
          </a:bodyPr>
          <a:lstStyle/>
          <a:p>
            <a:r>
              <a:rPr lang="en-US" b="1" dirty="0" smtClean="0"/>
              <a:t>Season: </a:t>
            </a:r>
            <a:r>
              <a:rPr lang="en-US" dirty="0" smtClean="0"/>
              <a:t>Spring</a:t>
            </a:r>
          </a:p>
          <a:p>
            <a:r>
              <a:rPr lang="en-US" b="1" dirty="0" smtClean="0"/>
              <a:t>Color: </a:t>
            </a:r>
            <a:r>
              <a:rPr lang="en-US" dirty="0" smtClean="0"/>
              <a:t>Red</a:t>
            </a:r>
          </a:p>
          <a:p>
            <a:r>
              <a:rPr lang="en-US" b="1" dirty="0" smtClean="0"/>
              <a:t>Stone: </a:t>
            </a:r>
            <a:r>
              <a:rPr lang="en-US" dirty="0" smtClean="0"/>
              <a:t>Diamond</a:t>
            </a:r>
          </a:p>
          <a:p>
            <a:r>
              <a:rPr lang="en-US" b="1" dirty="0" smtClean="0"/>
              <a:t>Keywords</a:t>
            </a:r>
            <a:r>
              <a:rPr lang="en-US" dirty="0" smtClean="0"/>
              <a:t>: active, initiating, leading, independent, aggressive, impatient, combative, energetic, pioneering, naïve, assertive</a:t>
            </a:r>
            <a:endParaRPr lang="en-US" dirty="0"/>
          </a:p>
        </p:txBody>
      </p:sp>
      <p:sp>
        <p:nvSpPr>
          <p:cNvPr id="10" name="TextBox 9"/>
          <p:cNvSpPr txBox="1"/>
          <p:nvPr/>
        </p:nvSpPr>
        <p:spPr>
          <a:xfrm>
            <a:off x="457200" y="2362200"/>
            <a:ext cx="5029200" cy="3539430"/>
          </a:xfrm>
          <a:prstGeom prst="rect">
            <a:avLst/>
          </a:prstGeom>
          <a:noFill/>
        </p:spPr>
        <p:txBody>
          <a:bodyPr wrap="square" rtlCol="0">
            <a:spAutoFit/>
          </a:bodyPr>
          <a:lstStyle/>
          <a:p>
            <a:r>
              <a:rPr lang="en-US" sz="1600" dirty="0" smtClean="0"/>
              <a:t>Aries is the first of the zodiac signs. Aries is the sign of the self, people born under this sign strongly project their personalities onto others and can be very </a:t>
            </a:r>
            <a:r>
              <a:rPr lang="en-US" sz="1600" b="1" dirty="0" smtClean="0">
                <a:solidFill>
                  <a:srgbClr val="FF0000"/>
                </a:solidFill>
              </a:rPr>
              <a:t>self-oriented. </a:t>
            </a:r>
            <a:r>
              <a:rPr lang="en-US" sz="1600" dirty="0" smtClean="0"/>
              <a:t>Aries tend to venture out into the world and leave impressions on others that they are </a:t>
            </a:r>
            <a:r>
              <a:rPr lang="en-US" sz="1600" b="1" dirty="0" smtClean="0">
                <a:solidFill>
                  <a:srgbClr val="FF0000"/>
                </a:solidFill>
              </a:rPr>
              <a:t>exciting, vibrant and talkative</a:t>
            </a:r>
            <a:r>
              <a:rPr lang="en-US" sz="1600" b="1" dirty="0" smtClean="0"/>
              <a:t>. </a:t>
            </a:r>
            <a:r>
              <a:rPr lang="en-US" sz="1600" dirty="0" smtClean="0"/>
              <a:t>Aries tend to live </a:t>
            </a:r>
            <a:r>
              <a:rPr lang="en-US" sz="1600" b="1" dirty="0" smtClean="0">
                <a:solidFill>
                  <a:srgbClr val="FF0000"/>
                </a:solidFill>
              </a:rPr>
              <a:t>adventurous lives </a:t>
            </a:r>
            <a:r>
              <a:rPr lang="en-US" sz="1600" dirty="0" smtClean="0"/>
              <a:t>and like to be the </a:t>
            </a:r>
            <a:r>
              <a:rPr lang="en-US" sz="1600" b="1" dirty="0" smtClean="0">
                <a:solidFill>
                  <a:srgbClr val="FF0000"/>
                </a:solidFill>
              </a:rPr>
              <a:t>center of attention</a:t>
            </a:r>
            <a:r>
              <a:rPr lang="en-US" sz="1600" dirty="0" smtClean="0"/>
              <a:t>, but rightly so since they are </a:t>
            </a:r>
            <a:r>
              <a:rPr lang="en-US" sz="1600" b="1" dirty="0" smtClean="0">
                <a:solidFill>
                  <a:srgbClr val="FF0000"/>
                </a:solidFill>
              </a:rPr>
              <a:t>natural, confident leaders</a:t>
            </a:r>
            <a:r>
              <a:rPr lang="en-US" sz="1600" dirty="0" smtClean="0"/>
              <a:t>. Aries are </a:t>
            </a:r>
            <a:r>
              <a:rPr lang="en-US" sz="1600" b="1" dirty="0" smtClean="0">
                <a:solidFill>
                  <a:srgbClr val="FF0000"/>
                </a:solidFill>
              </a:rPr>
              <a:t>enthusiastic about their goals</a:t>
            </a:r>
            <a:r>
              <a:rPr lang="en-US" sz="1600" dirty="0" smtClean="0">
                <a:solidFill>
                  <a:srgbClr val="FF0000"/>
                </a:solidFill>
              </a:rPr>
              <a:t> </a:t>
            </a:r>
            <a:r>
              <a:rPr lang="en-US" sz="1600" dirty="0" smtClean="0"/>
              <a:t>and enjoy the thrill of the hunt, “wanting is always better than getting” is a good way to sum it up. Aries are </a:t>
            </a:r>
            <a:r>
              <a:rPr lang="en-US" sz="1600" b="1" dirty="0" smtClean="0">
                <a:solidFill>
                  <a:srgbClr val="FF0000"/>
                </a:solidFill>
              </a:rPr>
              <a:t>very impulsive</a:t>
            </a:r>
            <a:r>
              <a:rPr lang="en-US" sz="1600" dirty="0" smtClean="0">
                <a:solidFill>
                  <a:srgbClr val="FF0000"/>
                </a:solidFill>
              </a:rPr>
              <a:t> </a:t>
            </a:r>
            <a:r>
              <a:rPr lang="en-US" sz="1600" dirty="0" smtClean="0"/>
              <a:t>and usually </a:t>
            </a:r>
            <a:r>
              <a:rPr lang="en-US" sz="1600" b="1" dirty="0" smtClean="0">
                <a:solidFill>
                  <a:srgbClr val="FF0000"/>
                </a:solidFill>
              </a:rPr>
              <a:t>do not think before they act – or speak</a:t>
            </a:r>
            <a:r>
              <a:rPr lang="en-US" sz="1600" b="1" dirty="0" smtClean="0"/>
              <a:t>. </a:t>
            </a:r>
            <a:r>
              <a:rPr lang="en-US" sz="1600" dirty="0" smtClean="0"/>
              <a:t>Too often Aries will say whatever pops into their head and usually end up regretting it later!</a:t>
            </a:r>
            <a:endParaRPr lang="en-US" sz="1600" dirty="0"/>
          </a:p>
        </p:txBody>
      </p:sp>
      <p:sp>
        <p:nvSpPr>
          <p:cNvPr id="12" name="TextBox 11"/>
          <p:cNvSpPr txBox="1"/>
          <p:nvPr/>
        </p:nvSpPr>
        <p:spPr>
          <a:xfrm>
            <a:off x="5562600" y="5877596"/>
            <a:ext cx="3429000" cy="523220"/>
          </a:xfrm>
          <a:prstGeom prst="rect">
            <a:avLst/>
          </a:prstGeom>
          <a:noFill/>
        </p:spPr>
        <p:txBody>
          <a:bodyPr wrap="square" rtlCol="0">
            <a:spAutoFit/>
          </a:bodyPr>
          <a:lstStyle/>
          <a:p>
            <a:r>
              <a:rPr lang="en-US" sz="2800" dirty="0" smtClean="0">
                <a:latin typeface="Matura MT Script Capitals" pitchFamily="66" charset="0"/>
              </a:rPr>
              <a:t>March 21-April 19</a:t>
            </a:r>
            <a:endParaRPr lang="en-US" sz="2800" dirty="0">
              <a:latin typeface="Matura MT Script Capitals" pitchFamily="66" charset="0"/>
            </a:endParaRPr>
          </a:p>
        </p:txBody>
      </p:sp>
    </p:spTree>
    <p:extLst>
      <p:ext uri="{BB962C8B-B14F-4D97-AF65-F5344CB8AC3E}">
        <p14:creationId xmlns="" xmlns:p14="http://schemas.microsoft.com/office/powerpoint/2010/main" val="2194652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
          </p:nvPr>
        </p:nvPicPr>
        <p:blipFill>
          <a:blip r:embed="rId2" cstate="print">
            <a:extLst>
              <a:ext uri="{28A0092B-C50C-407E-A947-70E740481C1C}">
                <a14:useLocalDpi xmlns="" xmlns:a14="http://schemas.microsoft.com/office/drawing/2010/main" val="0"/>
              </a:ext>
            </a:extLst>
          </a:blip>
          <a:stretch>
            <a:fillRect/>
          </a:stretch>
        </p:blipFill>
        <p:spPr>
          <a:xfrm>
            <a:off x="762000" y="304800"/>
            <a:ext cx="1447800" cy="1507028"/>
          </a:xfrm>
        </p:spPr>
      </p:pic>
      <p:sp>
        <p:nvSpPr>
          <p:cNvPr id="5" name="TextBox 4"/>
          <p:cNvSpPr txBox="1"/>
          <p:nvPr/>
        </p:nvSpPr>
        <p:spPr>
          <a:xfrm rot="20847373">
            <a:off x="2550013" y="396475"/>
            <a:ext cx="3810000" cy="1446550"/>
          </a:xfrm>
          <a:prstGeom prst="rect">
            <a:avLst/>
          </a:prstGeom>
          <a:noFill/>
        </p:spPr>
        <p:txBody>
          <a:bodyPr wrap="square" rtlCol="0">
            <a:spAutoFit/>
          </a:bodyPr>
          <a:lstStyle/>
          <a:p>
            <a:r>
              <a:rPr lang="en-US" sz="8800" dirty="0" smtClean="0">
                <a:solidFill>
                  <a:srgbClr val="00B050"/>
                </a:solidFill>
                <a:latin typeface="Bradley Hand ITC" pitchFamily="66" charset="0"/>
              </a:rPr>
              <a:t>Taurus</a:t>
            </a:r>
            <a:endParaRPr lang="en-US" sz="8800" dirty="0">
              <a:solidFill>
                <a:srgbClr val="00B050"/>
              </a:solidFill>
              <a:latin typeface="Bradley Hand ITC" pitchFamily="66" charset="0"/>
            </a:endParaRPr>
          </a:p>
        </p:txBody>
      </p:sp>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6781800" y="152399"/>
            <a:ext cx="1968500" cy="2391636"/>
          </a:xfrm>
          <a:prstGeom prst="rect">
            <a:avLst/>
          </a:prstGeom>
        </p:spPr>
      </p:pic>
      <p:sp>
        <p:nvSpPr>
          <p:cNvPr id="7" name="TextBox 6"/>
          <p:cNvSpPr txBox="1"/>
          <p:nvPr/>
        </p:nvSpPr>
        <p:spPr>
          <a:xfrm>
            <a:off x="228600" y="1905000"/>
            <a:ext cx="5791200" cy="4832092"/>
          </a:xfrm>
          <a:prstGeom prst="rect">
            <a:avLst/>
          </a:prstGeom>
          <a:noFill/>
        </p:spPr>
        <p:txBody>
          <a:bodyPr wrap="square" rtlCol="0">
            <a:spAutoFit/>
          </a:bodyPr>
          <a:lstStyle/>
          <a:p>
            <a:r>
              <a:rPr lang="en-US" sz="1600" dirty="0" smtClean="0"/>
              <a:t>Taurus is the one who has </a:t>
            </a:r>
            <a:r>
              <a:rPr lang="en-US" sz="1600" b="1" dirty="0" smtClean="0">
                <a:solidFill>
                  <a:srgbClr val="00B050"/>
                </a:solidFill>
              </a:rPr>
              <a:t>immense perseverance</a:t>
            </a:r>
            <a:r>
              <a:rPr lang="en-US" sz="1600" b="1" dirty="0" smtClean="0"/>
              <a:t>, </a:t>
            </a:r>
            <a:r>
              <a:rPr lang="en-US" sz="1600" dirty="0" smtClean="0"/>
              <a:t>even when others have given up. Taurus's have a well known reputation for being </a:t>
            </a:r>
            <a:r>
              <a:rPr lang="en-US" sz="1600" b="1" dirty="0" smtClean="0">
                <a:solidFill>
                  <a:srgbClr val="00B050"/>
                </a:solidFill>
              </a:rPr>
              <a:t>stubborn</a:t>
            </a:r>
            <a:r>
              <a:rPr lang="en-US" sz="1600" b="1" dirty="0" smtClean="0"/>
              <a:t>, </a:t>
            </a:r>
            <a:r>
              <a:rPr lang="en-US" sz="1600" dirty="0" smtClean="0"/>
              <a:t>which is not necessarily a bad thing. The stubborn streak can cause Taurus to butt heads and conflict with other strong character types. Taurus </a:t>
            </a:r>
            <a:r>
              <a:rPr lang="en-US" sz="1600" b="1" dirty="0" smtClean="0">
                <a:solidFill>
                  <a:srgbClr val="00B050"/>
                </a:solidFill>
              </a:rPr>
              <a:t>are not fond of change</a:t>
            </a:r>
            <a:r>
              <a:rPr lang="en-US" sz="1600" dirty="0" smtClean="0"/>
              <a:t>. They like the familiar and routine comfort of life. Taurus is </a:t>
            </a:r>
            <a:r>
              <a:rPr lang="en-US" sz="1600" b="1" dirty="0" smtClean="0">
                <a:solidFill>
                  <a:srgbClr val="00B050"/>
                </a:solidFill>
              </a:rPr>
              <a:t>easy going </a:t>
            </a:r>
            <a:r>
              <a:rPr lang="en-US" sz="1600" dirty="0" smtClean="0"/>
              <a:t>and </a:t>
            </a:r>
            <a:r>
              <a:rPr lang="en-US" sz="1600" b="1" dirty="0" smtClean="0">
                <a:solidFill>
                  <a:srgbClr val="00B050"/>
                </a:solidFill>
              </a:rPr>
              <a:t>not one to pick a fight but should some poor souls attempt to provoke Taurus, the wrath will be known</a:t>
            </a:r>
            <a:r>
              <a:rPr lang="en-US" sz="1600" dirty="0" smtClean="0"/>
              <a:t>, for they have a temper underneath the calm surface. Taurus </a:t>
            </a:r>
            <a:r>
              <a:rPr lang="en-US" sz="1600" b="1" dirty="0" smtClean="0">
                <a:solidFill>
                  <a:srgbClr val="00B050"/>
                </a:solidFill>
              </a:rPr>
              <a:t>likes security</a:t>
            </a:r>
            <a:r>
              <a:rPr lang="en-US" sz="1600" dirty="0" smtClean="0"/>
              <a:t>, in every aspect of their lives from home, to love, to career. Taurus can be </a:t>
            </a:r>
            <a:r>
              <a:rPr lang="en-US" sz="1600" b="1" dirty="0" smtClean="0">
                <a:solidFill>
                  <a:srgbClr val="00B050"/>
                </a:solidFill>
              </a:rPr>
              <a:t>secretive, opinionated and stingy</a:t>
            </a:r>
            <a:r>
              <a:rPr lang="en-US" sz="1600" dirty="0" smtClean="0"/>
              <a:t>. Taurus tend to be </a:t>
            </a:r>
            <a:r>
              <a:rPr lang="en-US" sz="1600" b="1" dirty="0" smtClean="0">
                <a:solidFill>
                  <a:srgbClr val="00B050"/>
                </a:solidFill>
              </a:rPr>
              <a:t>self-indulgent and lazy</a:t>
            </a:r>
            <a:r>
              <a:rPr lang="en-US" sz="1600" dirty="0" smtClean="0"/>
              <a:t>, Taurus are </a:t>
            </a:r>
            <a:r>
              <a:rPr lang="en-US" sz="1600" b="1" dirty="0" smtClean="0">
                <a:solidFill>
                  <a:srgbClr val="00B050"/>
                </a:solidFill>
              </a:rPr>
              <a:t>master procrastinators </a:t>
            </a:r>
            <a:r>
              <a:rPr lang="en-US" sz="1600" dirty="0" smtClean="0"/>
              <a:t>of the astrology zodiac! They do however have a </a:t>
            </a:r>
            <a:r>
              <a:rPr lang="en-US" sz="1600" b="1" dirty="0" smtClean="0">
                <a:solidFill>
                  <a:srgbClr val="00B050"/>
                </a:solidFill>
              </a:rPr>
              <a:t>strong, persistent drive that comes to life when they chose, and no one would ever know that they are lazy. The secret to this is that their laziness is pushed aside when it comes to themselves. </a:t>
            </a:r>
            <a:r>
              <a:rPr lang="en-US" b="1" dirty="0" smtClean="0">
                <a:solidFill>
                  <a:srgbClr val="00B050"/>
                </a:solidFill>
              </a:rPr>
              <a:t/>
            </a:r>
            <a:br>
              <a:rPr lang="en-US" b="1" dirty="0" smtClean="0">
                <a:solidFill>
                  <a:srgbClr val="00B050"/>
                </a:solidFill>
              </a:rPr>
            </a:br>
            <a:r>
              <a:rPr lang="en-US" dirty="0" smtClean="0"/>
              <a:t/>
            </a:r>
            <a:br>
              <a:rPr lang="en-US" dirty="0" smtClean="0"/>
            </a:br>
            <a:endParaRPr lang="en-US" dirty="0"/>
          </a:p>
        </p:txBody>
      </p:sp>
      <p:sp>
        <p:nvSpPr>
          <p:cNvPr id="8" name="TextBox 7"/>
          <p:cNvSpPr txBox="1"/>
          <p:nvPr/>
        </p:nvSpPr>
        <p:spPr>
          <a:xfrm>
            <a:off x="6629400" y="2667000"/>
            <a:ext cx="2120900" cy="2862322"/>
          </a:xfrm>
          <a:prstGeom prst="rect">
            <a:avLst/>
          </a:prstGeom>
          <a:noFill/>
        </p:spPr>
        <p:txBody>
          <a:bodyPr wrap="square" rtlCol="0">
            <a:spAutoFit/>
          </a:bodyPr>
          <a:lstStyle/>
          <a:p>
            <a:r>
              <a:rPr lang="en-US" b="1" dirty="0" smtClean="0"/>
              <a:t>Season: </a:t>
            </a:r>
            <a:r>
              <a:rPr lang="en-US" dirty="0" smtClean="0"/>
              <a:t>Spring</a:t>
            </a:r>
          </a:p>
          <a:p>
            <a:r>
              <a:rPr lang="en-US" b="1" dirty="0" smtClean="0"/>
              <a:t>Stone: </a:t>
            </a:r>
            <a:r>
              <a:rPr lang="en-US" dirty="0" smtClean="0"/>
              <a:t>Emerald</a:t>
            </a:r>
          </a:p>
          <a:p>
            <a:r>
              <a:rPr lang="en-US" b="1" dirty="0" smtClean="0"/>
              <a:t>Color: </a:t>
            </a:r>
            <a:r>
              <a:rPr lang="en-US" dirty="0" smtClean="0"/>
              <a:t>Green</a:t>
            </a:r>
          </a:p>
          <a:p>
            <a:r>
              <a:rPr lang="en-US" b="1" dirty="0" smtClean="0"/>
              <a:t>Keywords: </a:t>
            </a:r>
            <a:r>
              <a:rPr lang="en-US" dirty="0" smtClean="0"/>
              <a:t>persevering, down-to-earth, stable, stubborn, possessive, prosperous, dependable, physical, sensual</a:t>
            </a:r>
            <a:endParaRPr lang="en-US" dirty="0"/>
          </a:p>
        </p:txBody>
      </p:sp>
      <p:sp>
        <p:nvSpPr>
          <p:cNvPr id="9" name="TextBox 8"/>
          <p:cNvSpPr txBox="1"/>
          <p:nvPr/>
        </p:nvSpPr>
        <p:spPr>
          <a:xfrm>
            <a:off x="5257800" y="5772727"/>
            <a:ext cx="3506355" cy="523220"/>
          </a:xfrm>
          <a:prstGeom prst="rect">
            <a:avLst/>
          </a:prstGeom>
          <a:noFill/>
        </p:spPr>
        <p:txBody>
          <a:bodyPr wrap="square" rtlCol="0">
            <a:spAutoFit/>
          </a:bodyPr>
          <a:lstStyle/>
          <a:p>
            <a:r>
              <a:rPr lang="en-US" sz="2800" dirty="0" smtClean="0">
                <a:latin typeface="Matura MT Script Capitals" pitchFamily="66" charset="0"/>
              </a:rPr>
              <a:t>April 20- May 20</a:t>
            </a:r>
            <a:endParaRPr lang="en-US" sz="2800" dirty="0">
              <a:latin typeface="Matura MT Script Capitals" pitchFamily="66" charset="0"/>
            </a:endParaRPr>
          </a:p>
        </p:txBody>
      </p:sp>
    </p:spTree>
    <p:extLst>
      <p:ext uri="{BB962C8B-B14F-4D97-AF65-F5344CB8AC3E}">
        <p14:creationId xmlns="" xmlns:p14="http://schemas.microsoft.com/office/powerpoint/2010/main" val="642554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696887">
            <a:off x="2270453" y="715204"/>
            <a:ext cx="3962400" cy="990600"/>
          </a:xfrm>
        </p:spPr>
        <p:txBody>
          <a:bodyPr>
            <a:noAutofit/>
          </a:bodyPr>
          <a:lstStyle/>
          <a:p>
            <a:r>
              <a:rPr lang="en-US" sz="8800" dirty="0" smtClean="0">
                <a:solidFill>
                  <a:srgbClr val="FFFF00"/>
                </a:solidFill>
                <a:effectLst>
                  <a:outerShdw blurRad="38100" dist="38100" dir="2700000" algn="tl">
                    <a:srgbClr val="000000">
                      <a:alpha val="43137"/>
                    </a:srgbClr>
                  </a:outerShdw>
                </a:effectLst>
                <a:latin typeface="Bradley Hand ITC" pitchFamily="66" charset="0"/>
              </a:rPr>
              <a:t>Gemini</a:t>
            </a:r>
            <a:endParaRPr lang="en-US" sz="8800" dirty="0">
              <a:solidFill>
                <a:srgbClr val="FFFF00"/>
              </a:solidFill>
              <a:effectLst>
                <a:outerShdw blurRad="38100" dist="38100" dir="2700000" algn="tl">
                  <a:srgbClr val="000000">
                    <a:alpha val="43137"/>
                  </a:srgbClr>
                </a:outerShdw>
              </a:effectLst>
              <a:latin typeface="Bradley Hand ITC" pitchFamily="66" charset="0"/>
            </a:endParaRP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09600" y="381000"/>
            <a:ext cx="1314286" cy="1342857"/>
          </a:xfrm>
          <a:prstGeom prst="rect">
            <a:avLst/>
          </a:prstGeom>
        </p:spPr>
      </p:pic>
      <p:pic>
        <p:nvPicPr>
          <p:cNvPr id="5" name="Picture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6430818" y="220001"/>
            <a:ext cx="2120900" cy="2576794"/>
          </a:xfrm>
          <a:prstGeom prst="rect">
            <a:avLst/>
          </a:prstGeom>
        </p:spPr>
      </p:pic>
      <p:sp>
        <p:nvSpPr>
          <p:cNvPr id="7" name="TextBox 6"/>
          <p:cNvSpPr txBox="1"/>
          <p:nvPr/>
        </p:nvSpPr>
        <p:spPr>
          <a:xfrm>
            <a:off x="228600" y="1981200"/>
            <a:ext cx="5791200" cy="4524315"/>
          </a:xfrm>
          <a:prstGeom prst="rect">
            <a:avLst/>
          </a:prstGeom>
          <a:noFill/>
        </p:spPr>
        <p:txBody>
          <a:bodyPr wrap="square" rtlCol="0">
            <a:spAutoFit/>
          </a:bodyPr>
          <a:lstStyle/>
          <a:p>
            <a:r>
              <a:rPr lang="en-US" dirty="0" smtClean="0"/>
              <a:t>Gemini are many sided, quick in the mind and physically. They are </a:t>
            </a:r>
            <a:r>
              <a:rPr lang="en-US" b="1" dirty="0" smtClean="0">
                <a:solidFill>
                  <a:srgbClr val="FFFF05"/>
                </a:solidFill>
                <a:effectLst>
                  <a:outerShdw blurRad="38100" dist="38100" dir="2700000" algn="tl">
                    <a:srgbClr val="000000">
                      <a:alpha val="43137"/>
                    </a:srgbClr>
                  </a:outerShdw>
                </a:effectLst>
              </a:rPr>
              <a:t>brimming with energy and vitality</a:t>
            </a:r>
            <a:r>
              <a:rPr lang="en-US" dirty="0" smtClean="0">
                <a:effectLst>
                  <a:outerShdw blurRad="38100" dist="38100" dir="2700000" algn="tl">
                    <a:srgbClr val="000000">
                      <a:alpha val="43137"/>
                    </a:srgbClr>
                  </a:outerShdw>
                </a:effectLst>
              </a:rPr>
              <a:t>, </a:t>
            </a:r>
            <a:r>
              <a:rPr lang="en-US" dirty="0" smtClean="0"/>
              <a:t>they are clever with words. They are </a:t>
            </a:r>
            <a:r>
              <a:rPr lang="en-US" b="1" dirty="0" smtClean="0">
                <a:solidFill>
                  <a:srgbClr val="FFFF00"/>
                </a:solidFill>
                <a:effectLst>
                  <a:outerShdw blurRad="38100" dist="38100" dir="2700000" algn="tl">
                    <a:srgbClr val="000000">
                      <a:alpha val="43137"/>
                    </a:srgbClr>
                  </a:outerShdw>
                </a:effectLst>
              </a:rPr>
              <a:t>intelligent and very adaptable </a:t>
            </a:r>
            <a:r>
              <a:rPr lang="en-US" dirty="0" smtClean="0"/>
              <a:t>to every situation and every person. Gemini are </a:t>
            </a:r>
            <a:r>
              <a:rPr lang="en-US" b="1" dirty="0" smtClean="0">
                <a:solidFill>
                  <a:srgbClr val="FFFF00"/>
                </a:solidFill>
                <a:effectLst>
                  <a:outerShdw blurRad="38100" dist="38100" dir="2700000" algn="tl">
                    <a:srgbClr val="000000">
                      <a:alpha val="43137"/>
                    </a:srgbClr>
                  </a:outerShdw>
                </a:effectLst>
              </a:rPr>
              <a:t>very curious</a:t>
            </a:r>
            <a:r>
              <a:rPr lang="en-US" dirty="0" smtClean="0"/>
              <a:t>, they want to be involved. They do not mind their own business! This is because they really enjoy communicating, they are the </a:t>
            </a:r>
            <a:r>
              <a:rPr lang="en-US" b="1" dirty="0" smtClean="0">
                <a:solidFill>
                  <a:srgbClr val="FFFF00"/>
                </a:solidFill>
                <a:effectLst>
                  <a:outerShdw blurRad="38100" dist="38100" dir="2700000" algn="tl">
                    <a:srgbClr val="000000">
                      <a:alpha val="43137"/>
                    </a:srgbClr>
                  </a:outerShdw>
                </a:effectLst>
              </a:rPr>
              <a:t>ultimate social butterfly</a:t>
            </a:r>
            <a:r>
              <a:rPr lang="en-US" dirty="0" smtClean="0"/>
              <a:t>. They have interesting opinions and thoughts and are </a:t>
            </a:r>
            <a:r>
              <a:rPr lang="en-US" b="1" dirty="0" smtClean="0">
                <a:solidFill>
                  <a:srgbClr val="FFFF00"/>
                </a:solidFill>
                <a:effectLst>
                  <a:outerShdw blurRad="38100" dist="38100" dir="2700000" algn="tl">
                    <a:srgbClr val="000000">
                      <a:alpha val="43137"/>
                    </a:srgbClr>
                  </a:outerShdw>
                </a:effectLst>
              </a:rPr>
              <a:t>not afraid to speak their mind</a:t>
            </a:r>
            <a:r>
              <a:rPr lang="en-US" b="1" dirty="0" smtClean="0"/>
              <a:t>. </a:t>
            </a:r>
            <a:r>
              <a:rPr lang="en-US" b="1" dirty="0" smtClean="0">
                <a:solidFill>
                  <a:srgbClr val="FFFF00"/>
                </a:solidFill>
                <a:effectLst>
                  <a:outerShdw blurRad="38100" dist="38100" dir="2700000" algn="tl">
                    <a:srgbClr val="000000">
                      <a:alpha val="43137"/>
                    </a:srgbClr>
                  </a:outerShdw>
                </a:effectLst>
              </a:rPr>
              <a:t>Lacking perseverance</a:t>
            </a:r>
            <a:r>
              <a:rPr lang="en-US" dirty="0" smtClean="0"/>
              <a:t>, Gemini easily goes off topic to explore another thought or idea. Gemini are superficial, they will form opinions on matter without diving into them and exploring them fully. </a:t>
            </a:r>
            <a:r>
              <a:rPr lang="en-US" b="1" dirty="0" smtClean="0">
                <a:solidFill>
                  <a:srgbClr val="FFFF00"/>
                </a:solidFill>
                <a:effectLst>
                  <a:outerShdw blurRad="38100" dist="38100" dir="2700000" algn="tl">
                    <a:srgbClr val="000000">
                      <a:alpha val="43137"/>
                    </a:srgbClr>
                  </a:outerShdw>
                </a:effectLst>
              </a:rPr>
              <a:t>Routine and boredom are Gemini’s biggest fears</a:t>
            </a:r>
            <a:r>
              <a:rPr lang="en-US" dirty="0" smtClean="0"/>
              <a:t>. Gemini would rather be naïve then know the depressing truth</a:t>
            </a:r>
            <a:r>
              <a:rPr lang="en-US" b="1" dirty="0" smtClean="0">
                <a:solidFill>
                  <a:srgbClr val="FFFF00"/>
                </a:solidFill>
                <a:effectLst>
                  <a:outerShdw blurRad="38100" dist="38100" dir="2700000" algn="tl">
                    <a:srgbClr val="000000">
                      <a:alpha val="43137"/>
                    </a:srgbClr>
                  </a:outerShdw>
                </a:effectLst>
              </a:rPr>
              <a:t>, they do not want anything putting a damper on their freedom or positive energy</a:t>
            </a:r>
            <a:r>
              <a:rPr lang="en-US" dirty="0" smtClean="0"/>
              <a:t>.  </a:t>
            </a:r>
            <a:endParaRPr lang="en-US" dirty="0"/>
          </a:p>
        </p:txBody>
      </p:sp>
      <p:sp>
        <p:nvSpPr>
          <p:cNvPr id="8" name="TextBox 7"/>
          <p:cNvSpPr txBox="1"/>
          <p:nvPr/>
        </p:nvSpPr>
        <p:spPr>
          <a:xfrm>
            <a:off x="6430818" y="2895600"/>
            <a:ext cx="2255982" cy="2308324"/>
          </a:xfrm>
          <a:prstGeom prst="rect">
            <a:avLst/>
          </a:prstGeom>
          <a:noFill/>
        </p:spPr>
        <p:txBody>
          <a:bodyPr wrap="square" rtlCol="0">
            <a:spAutoFit/>
          </a:bodyPr>
          <a:lstStyle/>
          <a:p>
            <a:r>
              <a:rPr lang="en-US" b="1" dirty="0" smtClean="0"/>
              <a:t>Season: </a:t>
            </a:r>
            <a:r>
              <a:rPr lang="en-US" dirty="0" smtClean="0"/>
              <a:t>Spring</a:t>
            </a:r>
          </a:p>
          <a:p>
            <a:r>
              <a:rPr lang="en-US" b="1" dirty="0" smtClean="0"/>
              <a:t>Stone: </a:t>
            </a:r>
            <a:r>
              <a:rPr lang="en-US" dirty="0" smtClean="0"/>
              <a:t>Agate</a:t>
            </a:r>
          </a:p>
          <a:p>
            <a:r>
              <a:rPr lang="en-US" b="1" dirty="0" smtClean="0"/>
              <a:t>Color: </a:t>
            </a:r>
            <a:r>
              <a:rPr lang="en-US" dirty="0" smtClean="0"/>
              <a:t>Yellow</a:t>
            </a:r>
          </a:p>
          <a:p>
            <a:r>
              <a:rPr lang="en-US" b="1" dirty="0" smtClean="0"/>
              <a:t>Keywords: </a:t>
            </a:r>
            <a:r>
              <a:rPr lang="en-US" dirty="0" smtClean="0"/>
              <a:t>talkative, mental, adaptable, flexible, changeable, responsive, sociable, superficial</a:t>
            </a:r>
            <a:endParaRPr lang="en-US" dirty="0"/>
          </a:p>
        </p:txBody>
      </p:sp>
      <p:sp>
        <p:nvSpPr>
          <p:cNvPr id="9" name="TextBox 8"/>
          <p:cNvSpPr txBox="1"/>
          <p:nvPr/>
        </p:nvSpPr>
        <p:spPr>
          <a:xfrm>
            <a:off x="5803322" y="5356969"/>
            <a:ext cx="3375891" cy="523220"/>
          </a:xfrm>
          <a:prstGeom prst="rect">
            <a:avLst/>
          </a:prstGeom>
          <a:noFill/>
        </p:spPr>
        <p:txBody>
          <a:bodyPr wrap="square" rtlCol="0">
            <a:spAutoFit/>
          </a:bodyPr>
          <a:lstStyle/>
          <a:p>
            <a:r>
              <a:rPr lang="en-US" sz="2800" dirty="0" smtClean="0">
                <a:latin typeface="Matura MT Script Capitals" pitchFamily="66" charset="0"/>
              </a:rPr>
              <a:t>May 21 – June 20</a:t>
            </a:r>
            <a:endParaRPr lang="en-US" sz="2800" dirty="0">
              <a:latin typeface="Matura MT Script Capitals" pitchFamily="66" charset="0"/>
            </a:endParaRPr>
          </a:p>
        </p:txBody>
      </p:sp>
    </p:spTree>
    <p:extLst>
      <p:ext uri="{BB962C8B-B14F-4D97-AF65-F5344CB8AC3E}">
        <p14:creationId xmlns="" xmlns:p14="http://schemas.microsoft.com/office/powerpoint/2010/main" val="802797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696887">
            <a:off x="2727653" y="580735"/>
            <a:ext cx="3962400" cy="990600"/>
          </a:xfrm>
        </p:spPr>
        <p:txBody>
          <a:bodyPr>
            <a:noAutofit/>
          </a:bodyPr>
          <a:lstStyle/>
          <a:p>
            <a:r>
              <a:rPr lang="en-US" sz="8800" dirty="0" smtClean="0">
                <a:solidFill>
                  <a:schemeClr val="bg1">
                    <a:lumMod val="50000"/>
                  </a:schemeClr>
                </a:solidFill>
                <a:effectLst>
                  <a:outerShdw blurRad="38100" dist="38100" dir="2700000" algn="tl">
                    <a:srgbClr val="000000">
                      <a:alpha val="43137"/>
                    </a:srgbClr>
                  </a:outerShdw>
                </a:effectLst>
                <a:latin typeface="Bradley Hand ITC" pitchFamily="66" charset="0"/>
              </a:rPr>
              <a:t>Cancer</a:t>
            </a:r>
            <a:endParaRPr lang="en-US" sz="8800" dirty="0">
              <a:solidFill>
                <a:schemeClr val="bg1">
                  <a:lumMod val="50000"/>
                </a:schemeClr>
              </a:solidFill>
              <a:effectLst>
                <a:outerShdw blurRad="38100" dist="38100" dir="2700000" algn="tl">
                  <a:srgbClr val="000000">
                    <a:alpha val="43137"/>
                  </a:srgbClr>
                </a:outerShdw>
              </a:effectLst>
              <a:latin typeface="Bradley Hand ITC" pitchFamily="66" charset="0"/>
            </a:endParaRPr>
          </a:p>
        </p:txBody>
      </p:sp>
      <p:sp>
        <p:nvSpPr>
          <p:cNvPr id="7" name="TextBox 6"/>
          <p:cNvSpPr txBox="1"/>
          <p:nvPr/>
        </p:nvSpPr>
        <p:spPr>
          <a:xfrm>
            <a:off x="228600" y="1981200"/>
            <a:ext cx="5791200" cy="4278094"/>
          </a:xfrm>
          <a:prstGeom prst="rect">
            <a:avLst/>
          </a:prstGeom>
          <a:noFill/>
        </p:spPr>
        <p:txBody>
          <a:bodyPr wrap="square" rtlCol="0">
            <a:spAutoFit/>
          </a:bodyPr>
          <a:lstStyle/>
          <a:p>
            <a:r>
              <a:rPr lang="en-US" sz="1700" dirty="0" smtClean="0"/>
              <a:t>Cancer is a </a:t>
            </a:r>
            <a:r>
              <a:rPr lang="en-US" sz="1700" b="1" dirty="0" smtClean="0">
                <a:solidFill>
                  <a:schemeClr val="bg1">
                    <a:lumMod val="50000"/>
                  </a:schemeClr>
                </a:solidFill>
                <a:effectLst>
                  <a:outerShdw blurRad="38100" dist="38100" dir="2700000" algn="tl">
                    <a:srgbClr val="000000">
                      <a:alpha val="43137"/>
                    </a:srgbClr>
                  </a:outerShdw>
                </a:effectLst>
              </a:rPr>
              <a:t>mysterious sign filled with contradictions</a:t>
            </a:r>
            <a:r>
              <a:rPr lang="en-US" sz="1700" dirty="0" smtClean="0"/>
              <a:t>. They want security and comfort yet seek new adventure. They are very helpful to others yet sometimes can be cranky and indifferent. Cancer has a driving, forceful personality that can be easily hidden beneath a calm, cool exterior. They have a</a:t>
            </a:r>
            <a:r>
              <a:rPr lang="en-US" sz="1700" dirty="0" smtClean="0">
                <a:solidFill>
                  <a:schemeClr val="bg1">
                    <a:lumMod val="50000"/>
                  </a:schemeClr>
                </a:solidFill>
              </a:rPr>
              <a:t> </a:t>
            </a:r>
            <a:r>
              <a:rPr lang="en-US" sz="1700" b="1" dirty="0" smtClean="0">
                <a:solidFill>
                  <a:schemeClr val="bg1">
                    <a:lumMod val="50000"/>
                  </a:schemeClr>
                </a:solidFill>
                <a:effectLst>
                  <a:outerShdw blurRad="38100" dist="38100" dir="2700000" algn="tl">
                    <a:srgbClr val="000000">
                      <a:alpha val="43137"/>
                    </a:srgbClr>
                  </a:outerShdw>
                </a:effectLst>
              </a:rPr>
              <a:t>deep psyche and intuitive mind </a:t>
            </a:r>
            <a:r>
              <a:rPr lang="en-US" sz="1700" dirty="0" smtClean="0"/>
              <a:t>that is hidden from the world. Cancer </a:t>
            </a:r>
            <a:r>
              <a:rPr lang="en-US" sz="1700" b="1" dirty="0" smtClean="0">
                <a:solidFill>
                  <a:schemeClr val="bg1">
                    <a:lumMod val="50000"/>
                  </a:schemeClr>
                </a:solidFill>
                <a:effectLst>
                  <a:outerShdw blurRad="38100" dist="38100" dir="2700000" algn="tl">
                    <a:srgbClr val="000000">
                      <a:alpha val="43137"/>
                    </a:srgbClr>
                  </a:outerShdw>
                </a:effectLst>
              </a:rPr>
              <a:t>is deeply sensitive </a:t>
            </a:r>
            <a:r>
              <a:rPr lang="en-US" sz="1700" dirty="0" smtClean="0"/>
              <a:t>and easily hurt by others. They are </a:t>
            </a:r>
            <a:r>
              <a:rPr lang="en-US" sz="1700" b="1" dirty="0" smtClean="0">
                <a:solidFill>
                  <a:schemeClr val="bg1">
                    <a:lumMod val="50000"/>
                  </a:schemeClr>
                </a:solidFill>
                <a:effectLst>
                  <a:outerShdw blurRad="38100" dist="38100" dir="2700000" algn="tl">
                    <a:srgbClr val="000000">
                      <a:alpha val="43137"/>
                    </a:srgbClr>
                  </a:outerShdw>
                </a:effectLst>
              </a:rPr>
              <a:t>complex, fragile, unpredictable and temperamental </a:t>
            </a:r>
            <a:r>
              <a:rPr lang="en-US" sz="1700" dirty="0" smtClean="0"/>
              <a:t>and </a:t>
            </a:r>
            <a:r>
              <a:rPr lang="en-US" sz="1700" b="1" dirty="0" smtClean="0">
                <a:solidFill>
                  <a:schemeClr val="bg1">
                    <a:lumMod val="50000"/>
                  </a:schemeClr>
                </a:solidFill>
                <a:effectLst>
                  <a:outerShdw blurRad="38100" dist="38100" dir="2700000" algn="tl">
                    <a:srgbClr val="000000">
                      <a:alpha val="43137"/>
                    </a:srgbClr>
                  </a:outerShdw>
                </a:effectLst>
              </a:rPr>
              <a:t>need constant support and encouragement</a:t>
            </a:r>
            <a:r>
              <a:rPr lang="en-US" sz="1700" dirty="0" smtClean="0"/>
              <a:t>. When it gets the support needed, it has a tremendous amount to offer in return. Cancer will always want to stay in touch with old friends. They have </a:t>
            </a:r>
            <a:r>
              <a:rPr lang="en-US" sz="1700" b="1" dirty="0" smtClean="0">
                <a:solidFill>
                  <a:schemeClr val="bg1">
                    <a:lumMod val="50000"/>
                  </a:schemeClr>
                </a:solidFill>
                <a:effectLst>
                  <a:outerShdw blurRad="38100" dist="38100" dir="2700000" algn="tl">
                    <a:srgbClr val="000000">
                      <a:alpha val="43137"/>
                    </a:srgbClr>
                  </a:outerShdw>
                </a:effectLst>
              </a:rPr>
              <a:t>unconditional love and caring </a:t>
            </a:r>
            <a:r>
              <a:rPr lang="en-US" sz="1700" dirty="0" smtClean="0"/>
              <a:t>more so then any other astrology sign. They </a:t>
            </a:r>
            <a:r>
              <a:rPr lang="en-US" sz="1700" b="1" dirty="0" smtClean="0">
                <a:solidFill>
                  <a:schemeClr val="bg1">
                    <a:lumMod val="50000"/>
                  </a:schemeClr>
                </a:solidFill>
                <a:effectLst>
                  <a:outerShdw blurRad="38100" dist="38100" dir="2700000" algn="tl">
                    <a:srgbClr val="000000">
                      <a:alpha val="43137"/>
                    </a:srgbClr>
                  </a:outerShdw>
                </a:effectLst>
              </a:rPr>
              <a:t>are very observant </a:t>
            </a:r>
            <a:r>
              <a:rPr lang="en-US" sz="1700" dirty="0" smtClean="0"/>
              <a:t>and can </a:t>
            </a:r>
            <a:r>
              <a:rPr lang="en-US" sz="1700" b="1" dirty="0" smtClean="0">
                <a:solidFill>
                  <a:schemeClr val="bg1">
                    <a:lumMod val="50000"/>
                  </a:schemeClr>
                </a:solidFill>
                <a:effectLst>
                  <a:outerShdw blurRad="38100" dist="38100" dir="2700000" algn="tl">
                    <a:srgbClr val="000000">
                      <a:alpha val="43137"/>
                    </a:srgbClr>
                  </a:outerShdw>
                </a:effectLst>
              </a:rPr>
              <a:t>read people very well</a:t>
            </a:r>
            <a:r>
              <a:rPr lang="en-US" sz="1700" dirty="0" smtClean="0"/>
              <a:t>. Cancer has a lot of emotional issues but once they overcome their shyness, </a:t>
            </a:r>
            <a:r>
              <a:rPr lang="en-US" sz="1700" b="1" dirty="0" smtClean="0">
                <a:solidFill>
                  <a:schemeClr val="bg1">
                    <a:lumMod val="50000"/>
                  </a:schemeClr>
                </a:solidFill>
                <a:effectLst>
                  <a:outerShdw blurRad="38100" dist="38100" dir="2700000" algn="tl">
                    <a:srgbClr val="000000">
                      <a:alpha val="43137"/>
                    </a:srgbClr>
                  </a:outerShdw>
                </a:effectLst>
              </a:rPr>
              <a:t>there is anything they can’t do. </a:t>
            </a:r>
            <a:endParaRPr lang="en-US" sz="1700" b="1" dirty="0">
              <a:solidFill>
                <a:schemeClr val="bg1">
                  <a:lumMod val="50000"/>
                </a:schemeClr>
              </a:solidFill>
              <a:effectLst>
                <a:outerShdw blurRad="38100" dist="38100" dir="2700000" algn="tl">
                  <a:srgbClr val="000000">
                    <a:alpha val="43137"/>
                  </a:srgbClr>
                </a:outerShdw>
              </a:effectLst>
            </a:endParaRPr>
          </a:p>
        </p:txBody>
      </p:sp>
      <p:sp>
        <p:nvSpPr>
          <p:cNvPr id="8" name="TextBox 7"/>
          <p:cNvSpPr txBox="1"/>
          <p:nvPr/>
        </p:nvSpPr>
        <p:spPr>
          <a:xfrm>
            <a:off x="6430818" y="2895600"/>
            <a:ext cx="2255982" cy="2031325"/>
          </a:xfrm>
          <a:prstGeom prst="rect">
            <a:avLst/>
          </a:prstGeom>
          <a:noFill/>
        </p:spPr>
        <p:txBody>
          <a:bodyPr wrap="square" rtlCol="0">
            <a:spAutoFit/>
          </a:bodyPr>
          <a:lstStyle/>
          <a:p>
            <a:r>
              <a:rPr lang="en-US" b="1" dirty="0" smtClean="0"/>
              <a:t>Season: </a:t>
            </a:r>
            <a:r>
              <a:rPr lang="en-US" dirty="0" smtClean="0"/>
              <a:t>Summer</a:t>
            </a:r>
          </a:p>
          <a:p>
            <a:r>
              <a:rPr lang="en-US" b="1" dirty="0" smtClean="0"/>
              <a:t>Stone: </a:t>
            </a:r>
            <a:r>
              <a:rPr lang="en-US" dirty="0" smtClean="0"/>
              <a:t>Pearl</a:t>
            </a:r>
          </a:p>
          <a:p>
            <a:r>
              <a:rPr lang="en-US" b="1" dirty="0" smtClean="0"/>
              <a:t>Color: </a:t>
            </a:r>
            <a:r>
              <a:rPr lang="en-US" dirty="0" smtClean="0"/>
              <a:t>White</a:t>
            </a:r>
          </a:p>
          <a:p>
            <a:r>
              <a:rPr lang="en-US" b="1" dirty="0" smtClean="0"/>
              <a:t>Keywords: </a:t>
            </a:r>
            <a:r>
              <a:rPr lang="en-US" dirty="0" smtClean="0"/>
              <a:t>gentle, conservative, feeling, nurturing, defensive, contemplative</a:t>
            </a:r>
            <a:endParaRPr lang="en-US" dirty="0"/>
          </a:p>
        </p:txBody>
      </p:sp>
      <p:sp>
        <p:nvSpPr>
          <p:cNvPr id="9" name="TextBox 8"/>
          <p:cNvSpPr txBox="1"/>
          <p:nvPr/>
        </p:nvSpPr>
        <p:spPr>
          <a:xfrm>
            <a:off x="5715000" y="5873306"/>
            <a:ext cx="3276600" cy="523220"/>
          </a:xfrm>
          <a:prstGeom prst="rect">
            <a:avLst/>
          </a:prstGeom>
          <a:noFill/>
        </p:spPr>
        <p:txBody>
          <a:bodyPr wrap="square" rtlCol="0">
            <a:spAutoFit/>
          </a:bodyPr>
          <a:lstStyle/>
          <a:p>
            <a:r>
              <a:rPr lang="en-US" sz="2800" dirty="0" smtClean="0">
                <a:latin typeface="Matura MT Script Capitals" pitchFamily="66" charset="0"/>
              </a:rPr>
              <a:t>June 21 – July 22 </a:t>
            </a:r>
            <a:endParaRPr lang="en-US" sz="2800" dirty="0">
              <a:latin typeface="Matura MT Script Capitals" pitchFamily="66" charset="0"/>
            </a:endParaRPr>
          </a:p>
        </p:txBody>
      </p:sp>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33400" y="381000"/>
            <a:ext cx="1774264" cy="1390073"/>
          </a:xfrm>
          <a:prstGeom prst="rect">
            <a:avLst/>
          </a:prstGeom>
        </p:spPr>
      </p:pic>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6553200" y="120072"/>
            <a:ext cx="2273300" cy="2761953"/>
          </a:xfrm>
          <a:prstGeom prst="rect">
            <a:avLst/>
          </a:prstGeom>
        </p:spPr>
      </p:pic>
    </p:spTree>
    <p:extLst>
      <p:ext uri="{BB962C8B-B14F-4D97-AF65-F5344CB8AC3E}">
        <p14:creationId xmlns="" xmlns:p14="http://schemas.microsoft.com/office/powerpoint/2010/main" val="2362033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696887">
            <a:off x="2912635" y="593153"/>
            <a:ext cx="3013930" cy="990600"/>
          </a:xfrm>
        </p:spPr>
        <p:txBody>
          <a:bodyPr>
            <a:noAutofit/>
          </a:bodyPr>
          <a:lstStyle/>
          <a:p>
            <a:r>
              <a:rPr lang="en-US" sz="8800" dirty="0" smtClean="0">
                <a:solidFill>
                  <a:srgbClr val="0070C0"/>
                </a:solidFill>
                <a:effectLst>
                  <a:outerShdw blurRad="38100" dist="38100" dir="2700000" algn="tl">
                    <a:srgbClr val="000000">
                      <a:alpha val="43137"/>
                    </a:srgbClr>
                  </a:outerShdw>
                </a:effectLst>
                <a:latin typeface="Bradley Hand ITC" pitchFamily="66" charset="0"/>
              </a:rPr>
              <a:t>Virgo</a:t>
            </a:r>
            <a:endParaRPr lang="en-US" sz="8800" dirty="0">
              <a:solidFill>
                <a:srgbClr val="0070C0"/>
              </a:solidFill>
              <a:effectLst>
                <a:outerShdw blurRad="38100" dist="38100" dir="2700000" algn="tl">
                  <a:srgbClr val="000000">
                    <a:alpha val="43137"/>
                  </a:srgbClr>
                </a:outerShdw>
              </a:effectLst>
              <a:latin typeface="Bradley Hand ITC" pitchFamily="66" charset="0"/>
            </a:endParaRPr>
          </a:p>
        </p:txBody>
      </p:sp>
      <p:sp>
        <p:nvSpPr>
          <p:cNvPr id="7" name="TextBox 6"/>
          <p:cNvSpPr txBox="1"/>
          <p:nvPr/>
        </p:nvSpPr>
        <p:spPr>
          <a:xfrm>
            <a:off x="228600" y="1981200"/>
            <a:ext cx="5791200" cy="3693319"/>
          </a:xfrm>
          <a:prstGeom prst="rect">
            <a:avLst/>
          </a:prstGeom>
          <a:noFill/>
        </p:spPr>
        <p:txBody>
          <a:bodyPr wrap="square" rtlCol="0">
            <a:spAutoFit/>
          </a:bodyPr>
          <a:lstStyle/>
          <a:p>
            <a:r>
              <a:rPr lang="en-US" dirty="0" smtClean="0"/>
              <a:t>The </a:t>
            </a:r>
            <a:r>
              <a:rPr lang="en-US" dirty="0"/>
              <a:t>V</a:t>
            </a:r>
            <a:r>
              <a:rPr lang="en-US" dirty="0" smtClean="0"/>
              <a:t>irgo is often considered a </a:t>
            </a:r>
            <a:r>
              <a:rPr lang="en-US" b="1" dirty="0" smtClean="0">
                <a:solidFill>
                  <a:srgbClr val="0070C0"/>
                </a:solidFill>
              </a:rPr>
              <a:t>shy</a:t>
            </a:r>
            <a:r>
              <a:rPr lang="en-US" dirty="0" smtClean="0"/>
              <a:t>, “lady in waiting” personality that is </a:t>
            </a:r>
            <a:r>
              <a:rPr lang="en-US" b="1" dirty="0" smtClean="0">
                <a:solidFill>
                  <a:srgbClr val="0070C0"/>
                </a:solidFill>
              </a:rPr>
              <a:t>a little naïve</a:t>
            </a:r>
            <a:r>
              <a:rPr lang="en-US" dirty="0" smtClean="0"/>
              <a:t>. Though Virgos are seldom celibate, they often keep their personal identity intact throughout their lives. This composure is virginal in nature. </a:t>
            </a:r>
            <a:r>
              <a:rPr lang="en-US" b="1" dirty="0" smtClean="0">
                <a:solidFill>
                  <a:srgbClr val="0070C0"/>
                </a:solidFill>
              </a:rPr>
              <a:t>Virgo exists in the mind, everything is inside</a:t>
            </a:r>
            <a:r>
              <a:rPr lang="en-US" dirty="0" smtClean="0"/>
              <a:t>. To the world, Virgo presents a </a:t>
            </a:r>
            <a:r>
              <a:rPr lang="en-US" b="1" dirty="0" smtClean="0">
                <a:solidFill>
                  <a:srgbClr val="0070C0"/>
                </a:solidFill>
              </a:rPr>
              <a:t>calm and collected exterior </a:t>
            </a:r>
            <a:r>
              <a:rPr lang="en-US" dirty="0" smtClean="0"/>
              <a:t>but on </a:t>
            </a:r>
            <a:r>
              <a:rPr lang="en-US" b="1" dirty="0" smtClean="0">
                <a:solidFill>
                  <a:srgbClr val="0070C0"/>
                </a:solidFill>
              </a:rPr>
              <a:t>the inside, nervous uncontrolled intensity in the mind, trying to figure things out, how to improve everything, analyzing and thinking</a:t>
            </a:r>
            <a:r>
              <a:rPr lang="en-US" dirty="0" smtClean="0"/>
              <a:t>. Virgo can tire itself out without even moving! Virgo has a </a:t>
            </a:r>
            <a:r>
              <a:rPr lang="en-US" b="1" dirty="0" smtClean="0">
                <a:solidFill>
                  <a:srgbClr val="0070C0"/>
                </a:solidFill>
              </a:rPr>
              <a:t>constant drive to improve and perfect</a:t>
            </a:r>
            <a:r>
              <a:rPr lang="en-US" dirty="0" smtClean="0"/>
              <a:t>, this can lead to extreme pickiness and finickiest. They are </a:t>
            </a:r>
            <a:r>
              <a:rPr lang="en-US" b="1" dirty="0" smtClean="0">
                <a:solidFill>
                  <a:srgbClr val="0070C0"/>
                </a:solidFill>
              </a:rPr>
              <a:t>pure</a:t>
            </a:r>
            <a:r>
              <a:rPr lang="en-US" dirty="0" smtClean="0"/>
              <a:t>, their </a:t>
            </a:r>
            <a:r>
              <a:rPr lang="en-US" b="1" dirty="0" smtClean="0">
                <a:solidFill>
                  <a:srgbClr val="0070C0"/>
                </a:solidFill>
              </a:rPr>
              <a:t>motives are honest </a:t>
            </a:r>
            <a:r>
              <a:rPr lang="en-US" dirty="0" smtClean="0"/>
              <a:t>and never malicious and they want to accomplish something. </a:t>
            </a:r>
            <a:endParaRPr lang="en-US" b="1" dirty="0">
              <a:solidFill>
                <a:schemeClr val="bg1">
                  <a:lumMod val="50000"/>
                </a:schemeClr>
              </a:solidFill>
              <a:effectLst>
                <a:outerShdw blurRad="38100" dist="38100" dir="2700000" algn="tl">
                  <a:srgbClr val="000000">
                    <a:alpha val="43137"/>
                  </a:srgbClr>
                </a:outerShdw>
              </a:effectLst>
            </a:endParaRPr>
          </a:p>
        </p:txBody>
      </p:sp>
      <p:sp>
        <p:nvSpPr>
          <p:cNvPr id="8" name="TextBox 7"/>
          <p:cNvSpPr txBox="1"/>
          <p:nvPr/>
        </p:nvSpPr>
        <p:spPr>
          <a:xfrm>
            <a:off x="6430818" y="2895600"/>
            <a:ext cx="2255982" cy="2031325"/>
          </a:xfrm>
          <a:prstGeom prst="rect">
            <a:avLst/>
          </a:prstGeom>
          <a:noFill/>
        </p:spPr>
        <p:txBody>
          <a:bodyPr wrap="square" rtlCol="0">
            <a:spAutoFit/>
          </a:bodyPr>
          <a:lstStyle/>
          <a:p>
            <a:r>
              <a:rPr lang="en-US" b="1" dirty="0" smtClean="0"/>
              <a:t>Season: </a:t>
            </a:r>
            <a:r>
              <a:rPr lang="en-US" dirty="0" smtClean="0"/>
              <a:t>Summer</a:t>
            </a:r>
          </a:p>
          <a:p>
            <a:r>
              <a:rPr lang="en-US" b="1" dirty="0" smtClean="0"/>
              <a:t>Stone: </a:t>
            </a:r>
            <a:r>
              <a:rPr lang="en-US" dirty="0" smtClean="0"/>
              <a:t>Sapphire</a:t>
            </a:r>
          </a:p>
          <a:p>
            <a:r>
              <a:rPr lang="en-US" b="1" dirty="0" smtClean="0"/>
              <a:t>Color: </a:t>
            </a:r>
            <a:r>
              <a:rPr lang="en-US" dirty="0" smtClean="0"/>
              <a:t>Blue</a:t>
            </a:r>
          </a:p>
          <a:p>
            <a:r>
              <a:rPr lang="en-US" b="1" dirty="0" smtClean="0"/>
              <a:t>Keywords: </a:t>
            </a:r>
            <a:r>
              <a:rPr lang="en-US" dirty="0" smtClean="0"/>
              <a:t>analytical, intelligent, reserved, critical, helpful, conscientious</a:t>
            </a:r>
            <a:endParaRPr lang="en-US" dirty="0"/>
          </a:p>
        </p:txBody>
      </p:sp>
      <p:sp>
        <p:nvSpPr>
          <p:cNvPr id="9" name="TextBox 8"/>
          <p:cNvSpPr txBox="1"/>
          <p:nvPr/>
        </p:nvSpPr>
        <p:spPr>
          <a:xfrm>
            <a:off x="4419600" y="5873306"/>
            <a:ext cx="4572000" cy="523220"/>
          </a:xfrm>
          <a:prstGeom prst="rect">
            <a:avLst/>
          </a:prstGeom>
          <a:noFill/>
        </p:spPr>
        <p:txBody>
          <a:bodyPr wrap="square" rtlCol="0">
            <a:spAutoFit/>
          </a:bodyPr>
          <a:lstStyle/>
          <a:p>
            <a:r>
              <a:rPr lang="en-US" sz="2800" dirty="0" smtClean="0">
                <a:latin typeface="Matura MT Script Capitals" pitchFamily="66" charset="0"/>
              </a:rPr>
              <a:t>August 23 – September 22</a:t>
            </a:r>
            <a:endParaRPr lang="en-US" sz="2800" dirty="0">
              <a:latin typeface="Matura MT Script Capitals" pitchFamily="66" charset="0"/>
            </a:endParaRPr>
          </a:p>
        </p:txBody>
      </p:sp>
      <p:pic>
        <p:nvPicPr>
          <p:cNvPr id="10" name="Picture 9"/>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33400" y="203169"/>
            <a:ext cx="1838057" cy="1838057"/>
          </a:xfrm>
          <a:prstGeom prst="rect">
            <a:avLst/>
          </a:prstGeom>
        </p:spPr>
      </p:pic>
      <p:pic>
        <p:nvPicPr>
          <p:cNvPr id="11" name="Picture 10"/>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6629400" y="60036"/>
            <a:ext cx="2197100" cy="2669374"/>
          </a:xfrm>
          <a:prstGeom prst="rect">
            <a:avLst/>
          </a:prstGeom>
        </p:spPr>
      </p:pic>
    </p:spTree>
    <p:extLst>
      <p:ext uri="{BB962C8B-B14F-4D97-AF65-F5344CB8AC3E}">
        <p14:creationId xmlns="" xmlns:p14="http://schemas.microsoft.com/office/powerpoint/2010/main" val="316890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696887">
            <a:off x="2933565" y="616244"/>
            <a:ext cx="3013930" cy="990600"/>
          </a:xfrm>
        </p:spPr>
        <p:txBody>
          <a:bodyPr>
            <a:noAutofit/>
          </a:bodyPr>
          <a:lstStyle/>
          <a:p>
            <a:r>
              <a:rPr lang="en-US" sz="8800" dirty="0" smtClean="0">
                <a:solidFill>
                  <a:schemeClr val="tx1"/>
                </a:solidFill>
                <a:effectLst>
                  <a:outerShdw blurRad="38100" dist="38100" dir="2700000" algn="tl">
                    <a:srgbClr val="000000">
                      <a:alpha val="43137"/>
                    </a:srgbClr>
                  </a:outerShdw>
                </a:effectLst>
                <a:latin typeface="Bradley Hand ITC" pitchFamily="66" charset="0"/>
              </a:rPr>
              <a:t>Leo</a:t>
            </a:r>
            <a:endParaRPr lang="en-US" sz="8800" dirty="0">
              <a:solidFill>
                <a:schemeClr val="tx1"/>
              </a:solidFill>
              <a:effectLst>
                <a:outerShdw blurRad="38100" dist="38100" dir="2700000" algn="tl">
                  <a:srgbClr val="000000">
                    <a:alpha val="43137"/>
                  </a:srgbClr>
                </a:outerShdw>
              </a:effectLst>
              <a:latin typeface="Bradley Hand ITC" pitchFamily="66" charset="0"/>
            </a:endParaRPr>
          </a:p>
        </p:txBody>
      </p:sp>
      <p:sp>
        <p:nvSpPr>
          <p:cNvPr id="7" name="TextBox 6"/>
          <p:cNvSpPr txBox="1"/>
          <p:nvPr/>
        </p:nvSpPr>
        <p:spPr>
          <a:xfrm>
            <a:off x="228600" y="1981200"/>
            <a:ext cx="5791200" cy="3693319"/>
          </a:xfrm>
          <a:prstGeom prst="rect">
            <a:avLst/>
          </a:prstGeom>
          <a:noFill/>
        </p:spPr>
        <p:txBody>
          <a:bodyPr wrap="square" rtlCol="0">
            <a:spAutoFit/>
          </a:bodyPr>
          <a:lstStyle/>
          <a:p>
            <a:r>
              <a:rPr lang="en-US" dirty="0" smtClean="0"/>
              <a:t>Leos are </a:t>
            </a:r>
            <a:r>
              <a:rPr lang="en-US" b="1" dirty="0" smtClean="0">
                <a:effectLst>
                  <a:outerShdw blurRad="38100" dist="38100" dir="2700000" algn="tl">
                    <a:srgbClr val="000000">
                      <a:alpha val="43137"/>
                    </a:srgbClr>
                  </a:outerShdw>
                </a:effectLst>
              </a:rPr>
              <a:t>high esteemed, honorable and very devoted </a:t>
            </a:r>
            <a:r>
              <a:rPr lang="en-US" dirty="0" smtClean="0"/>
              <a:t>to themselves in particular! Leo is </a:t>
            </a:r>
            <a:r>
              <a:rPr lang="en-US" b="1" dirty="0" smtClean="0">
                <a:effectLst>
                  <a:outerShdw blurRad="38100" dist="38100" dir="2700000" algn="tl">
                    <a:srgbClr val="000000">
                      <a:alpha val="43137"/>
                    </a:srgbClr>
                  </a:outerShdw>
                </a:effectLst>
              </a:rPr>
              <a:t>always center stage </a:t>
            </a:r>
            <a:r>
              <a:rPr lang="en-US" dirty="0" smtClean="0"/>
              <a:t>and </a:t>
            </a:r>
            <a:r>
              <a:rPr lang="en-US" b="1" dirty="0" smtClean="0">
                <a:effectLst>
                  <a:outerShdw blurRad="38100" dist="38100" dir="2700000" algn="tl">
                    <a:srgbClr val="000000">
                      <a:alpha val="43137"/>
                    </a:srgbClr>
                  </a:outerShdw>
                </a:effectLst>
              </a:rPr>
              <a:t>full of flair</a:t>
            </a:r>
            <a:r>
              <a:rPr lang="en-US" dirty="0" smtClean="0"/>
              <a:t>. Leos are </a:t>
            </a:r>
            <a:r>
              <a:rPr lang="en-US" b="1" dirty="0" smtClean="0">
                <a:effectLst>
                  <a:outerShdw blurRad="38100" dist="38100" dir="2700000" algn="tl">
                    <a:srgbClr val="000000">
                      <a:alpha val="43137"/>
                    </a:srgbClr>
                  </a:outerShdw>
                </a:effectLst>
              </a:rPr>
              <a:t>full of energy </a:t>
            </a:r>
            <a:r>
              <a:rPr lang="en-US" dirty="0" smtClean="0"/>
              <a:t>and others are attracted to the Leo’s </a:t>
            </a:r>
            <a:r>
              <a:rPr lang="en-US" b="1" dirty="0" smtClean="0">
                <a:effectLst>
                  <a:outerShdw blurRad="38100" dist="38100" dir="2700000" algn="tl">
                    <a:srgbClr val="000000">
                      <a:alpha val="43137"/>
                    </a:srgbClr>
                  </a:outerShdw>
                </a:effectLst>
              </a:rPr>
              <a:t>wit and charm</a:t>
            </a:r>
            <a:r>
              <a:rPr lang="en-US" dirty="0" smtClean="0"/>
              <a:t>. A Leo will never settle for second best. Public image is very important and they will do whatever it takes to protect their own reputation. Leos are </a:t>
            </a:r>
            <a:r>
              <a:rPr lang="en-US" b="1" dirty="0" smtClean="0">
                <a:effectLst>
                  <a:outerShdw blurRad="38100" dist="38100" dir="2700000" algn="tl">
                    <a:srgbClr val="000000">
                      <a:alpha val="43137"/>
                    </a:srgbClr>
                  </a:outerShdw>
                </a:effectLst>
              </a:rPr>
              <a:t>very generous, kind and openhearted </a:t>
            </a:r>
            <a:r>
              <a:rPr lang="en-US" dirty="0" smtClean="0"/>
              <a:t>people. They are not one to hold a grudge, they </a:t>
            </a:r>
            <a:r>
              <a:rPr lang="en-US" b="1" dirty="0" smtClean="0">
                <a:effectLst>
                  <a:outerShdw blurRad="38100" dist="38100" dir="2700000" algn="tl">
                    <a:srgbClr val="000000">
                      <a:alpha val="43137"/>
                    </a:srgbClr>
                  </a:outerShdw>
                </a:effectLst>
              </a:rPr>
              <a:t>easily forgive, forget and move on</a:t>
            </a:r>
            <a:r>
              <a:rPr lang="en-US" dirty="0" smtClean="0"/>
              <a:t>. Leos are always trying to make things right in the world, they have </a:t>
            </a:r>
            <a:r>
              <a:rPr lang="en-US" b="1" dirty="0" smtClean="0">
                <a:effectLst>
                  <a:outerShdw blurRad="38100" dist="38100" dir="2700000" algn="tl">
                    <a:srgbClr val="000000">
                      <a:alpha val="43137"/>
                    </a:srgbClr>
                  </a:outerShdw>
                </a:effectLst>
              </a:rPr>
              <a:t>larger than life emotions</a:t>
            </a:r>
            <a:r>
              <a:rPr lang="en-US" dirty="0" smtClean="0"/>
              <a:t>. They react to situations with action but are not impulsive. They look at the future and consider the consequences of their actions.</a:t>
            </a:r>
            <a:endParaRPr lang="en-US" b="1" dirty="0">
              <a:effectLst>
                <a:outerShdw blurRad="38100" dist="38100" dir="2700000" algn="tl">
                  <a:srgbClr val="000000">
                    <a:alpha val="43137"/>
                  </a:srgbClr>
                </a:outerShdw>
              </a:effectLst>
            </a:endParaRPr>
          </a:p>
        </p:txBody>
      </p:sp>
      <p:sp>
        <p:nvSpPr>
          <p:cNvPr id="8" name="TextBox 7"/>
          <p:cNvSpPr txBox="1"/>
          <p:nvPr/>
        </p:nvSpPr>
        <p:spPr>
          <a:xfrm>
            <a:off x="6430818" y="2895600"/>
            <a:ext cx="2255982" cy="2585323"/>
          </a:xfrm>
          <a:prstGeom prst="rect">
            <a:avLst/>
          </a:prstGeom>
          <a:noFill/>
        </p:spPr>
        <p:txBody>
          <a:bodyPr wrap="square" rtlCol="0">
            <a:spAutoFit/>
          </a:bodyPr>
          <a:lstStyle/>
          <a:p>
            <a:r>
              <a:rPr lang="en-US" b="1" dirty="0" smtClean="0"/>
              <a:t>Season: </a:t>
            </a:r>
            <a:r>
              <a:rPr lang="en-US" dirty="0" smtClean="0"/>
              <a:t>Summer</a:t>
            </a:r>
          </a:p>
          <a:p>
            <a:r>
              <a:rPr lang="en-US" b="1" dirty="0" smtClean="0"/>
              <a:t>Stone: </a:t>
            </a:r>
            <a:r>
              <a:rPr lang="en-US" dirty="0" smtClean="0"/>
              <a:t>Ruby</a:t>
            </a:r>
          </a:p>
          <a:p>
            <a:r>
              <a:rPr lang="en-US" b="1" dirty="0" smtClean="0"/>
              <a:t>Color: </a:t>
            </a:r>
            <a:r>
              <a:rPr lang="en-US" dirty="0" smtClean="0"/>
              <a:t>Orange</a:t>
            </a:r>
          </a:p>
          <a:p>
            <a:r>
              <a:rPr lang="en-US" b="1" dirty="0" smtClean="0"/>
              <a:t>Keywords: </a:t>
            </a:r>
            <a:r>
              <a:rPr lang="en-US" dirty="0" smtClean="0"/>
              <a:t>magnanimous, generous, hospitable, caring, warm, </a:t>
            </a:r>
            <a:r>
              <a:rPr lang="en-US" dirty="0" err="1" smtClean="0"/>
              <a:t>authoratative</a:t>
            </a:r>
            <a:r>
              <a:rPr lang="en-US" dirty="0" smtClean="0"/>
              <a:t>, active, open</a:t>
            </a:r>
            <a:endParaRPr lang="en-US" dirty="0"/>
          </a:p>
        </p:txBody>
      </p:sp>
      <p:sp>
        <p:nvSpPr>
          <p:cNvPr id="9" name="TextBox 8"/>
          <p:cNvSpPr txBox="1"/>
          <p:nvPr/>
        </p:nvSpPr>
        <p:spPr>
          <a:xfrm>
            <a:off x="4419600" y="5873306"/>
            <a:ext cx="4572000" cy="523220"/>
          </a:xfrm>
          <a:prstGeom prst="rect">
            <a:avLst/>
          </a:prstGeom>
          <a:noFill/>
        </p:spPr>
        <p:txBody>
          <a:bodyPr wrap="square" rtlCol="0">
            <a:spAutoFit/>
          </a:bodyPr>
          <a:lstStyle/>
          <a:p>
            <a:r>
              <a:rPr lang="en-US" sz="2800" dirty="0" smtClean="0">
                <a:latin typeface="Matura MT Script Capitals" pitchFamily="66" charset="0"/>
              </a:rPr>
              <a:t>July 23 – August 22</a:t>
            </a:r>
            <a:endParaRPr lang="en-US" sz="2800" dirty="0">
              <a:latin typeface="Matura MT Script Capitals" pitchFamily="66" charset="0"/>
            </a:endParaRPr>
          </a:p>
        </p:txBody>
      </p:sp>
      <p:pic>
        <p:nvPicPr>
          <p:cNvPr id="5" name="Picture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705600" y="206102"/>
            <a:ext cx="2212109" cy="2687609"/>
          </a:xfrm>
          <a:prstGeom prst="rect">
            <a:avLst/>
          </a:prstGeom>
        </p:spPr>
      </p:pic>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62000" y="236119"/>
            <a:ext cx="1295400" cy="1664009"/>
          </a:xfrm>
          <a:prstGeom prst="rect">
            <a:avLst/>
          </a:prstGeom>
        </p:spPr>
      </p:pic>
    </p:spTree>
    <p:extLst>
      <p:ext uri="{BB962C8B-B14F-4D97-AF65-F5344CB8AC3E}">
        <p14:creationId xmlns="" xmlns:p14="http://schemas.microsoft.com/office/powerpoint/2010/main" val="3329306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696887">
            <a:off x="3048724" y="434392"/>
            <a:ext cx="3013930" cy="990600"/>
          </a:xfrm>
        </p:spPr>
        <p:txBody>
          <a:bodyPr>
            <a:noAutofit/>
          </a:bodyPr>
          <a:lstStyle/>
          <a:p>
            <a:r>
              <a:rPr lang="en-US" sz="8800" dirty="0" smtClean="0">
                <a:solidFill>
                  <a:srgbClr val="92D050"/>
                </a:solidFill>
                <a:effectLst>
                  <a:outerShdw blurRad="38100" dist="38100" dir="2700000" algn="tl">
                    <a:srgbClr val="000000">
                      <a:alpha val="43137"/>
                    </a:srgbClr>
                  </a:outerShdw>
                </a:effectLst>
                <a:latin typeface="Bradley Hand ITC" pitchFamily="66" charset="0"/>
              </a:rPr>
              <a:t>Libra</a:t>
            </a:r>
            <a:endParaRPr lang="en-US" sz="8800" dirty="0">
              <a:solidFill>
                <a:srgbClr val="92D050"/>
              </a:solidFill>
              <a:effectLst>
                <a:outerShdw blurRad="38100" dist="38100" dir="2700000" algn="tl">
                  <a:srgbClr val="000000">
                    <a:alpha val="43137"/>
                  </a:srgbClr>
                </a:outerShdw>
              </a:effectLst>
              <a:latin typeface="Bradley Hand ITC" pitchFamily="66" charset="0"/>
            </a:endParaRPr>
          </a:p>
        </p:txBody>
      </p:sp>
      <p:sp>
        <p:nvSpPr>
          <p:cNvPr id="7" name="TextBox 6"/>
          <p:cNvSpPr txBox="1"/>
          <p:nvPr/>
        </p:nvSpPr>
        <p:spPr>
          <a:xfrm>
            <a:off x="228600" y="1981200"/>
            <a:ext cx="5791200" cy="3970318"/>
          </a:xfrm>
          <a:prstGeom prst="rect">
            <a:avLst/>
          </a:prstGeom>
          <a:noFill/>
        </p:spPr>
        <p:txBody>
          <a:bodyPr wrap="square" rtlCol="0">
            <a:spAutoFit/>
          </a:bodyPr>
          <a:lstStyle/>
          <a:p>
            <a:r>
              <a:rPr lang="en-US" dirty="0" smtClean="0"/>
              <a:t>Libras are </a:t>
            </a:r>
            <a:r>
              <a:rPr lang="en-US" b="1" dirty="0" smtClean="0">
                <a:solidFill>
                  <a:srgbClr val="92D050"/>
                </a:solidFill>
              </a:rPr>
              <a:t>diplomatic. </a:t>
            </a:r>
            <a:r>
              <a:rPr lang="en-US" dirty="0" smtClean="0"/>
              <a:t>They put themselves in other’s shoes. They are the ones that want to make things right and have </a:t>
            </a:r>
            <a:r>
              <a:rPr lang="en-US" b="1" dirty="0" smtClean="0">
                <a:solidFill>
                  <a:srgbClr val="92D050"/>
                </a:solidFill>
              </a:rPr>
              <a:t>balance and harmony</a:t>
            </a:r>
            <a:r>
              <a:rPr lang="en-US" dirty="0" smtClean="0"/>
              <a:t>. They have </a:t>
            </a:r>
            <a:r>
              <a:rPr lang="en-US" b="1" dirty="0" smtClean="0">
                <a:solidFill>
                  <a:srgbClr val="92D050"/>
                </a:solidFill>
              </a:rPr>
              <a:t>captivating charm, elegant taste</a:t>
            </a:r>
            <a:r>
              <a:rPr lang="en-US" dirty="0" smtClean="0"/>
              <a:t> and they are easy to like due to their </a:t>
            </a:r>
            <a:r>
              <a:rPr lang="en-US" b="1" dirty="0" smtClean="0">
                <a:solidFill>
                  <a:srgbClr val="92D050"/>
                </a:solidFill>
              </a:rPr>
              <a:t>eager-to-please, easy going nature</a:t>
            </a:r>
            <a:r>
              <a:rPr lang="en-US" dirty="0" smtClean="0"/>
              <a:t>. They are amazing </a:t>
            </a:r>
            <a:r>
              <a:rPr lang="en-US" b="1" dirty="0" smtClean="0">
                <a:solidFill>
                  <a:srgbClr val="92D050"/>
                </a:solidFill>
              </a:rPr>
              <a:t>listeners</a:t>
            </a:r>
            <a:r>
              <a:rPr lang="en-US" dirty="0" smtClean="0"/>
              <a:t> and are able to </a:t>
            </a:r>
            <a:r>
              <a:rPr lang="en-US" b="1" dirty="0" smtClean="0">
                <a:solidFill>
                  <a:srgbClr val="92D050"/>
                </a:solidFill>
              </a:rPr>
              <a:t>sooth and calm people</a:t>
            </a:r>
            <a:r>
              <a:rPr lang="en-US" dirty="0" smtClean="0"/>
              <a:t>. Libras like attention and admiration for people they have brought together. Libras are </a:t>
            </a:r>
            <a:r>
              <a:rPr lang="en-US" b="1" dirty="0" smtClean="0">
                <a:solidFill>
                  <a:srgbClr val="92D050"/>
                </a:solidFill>
              </a:rPr>
              <a:t>very intelligent but often hide this</a:t>
            </a:r>
            <a:r>
              <a:rPr lang="en-US" dirty="0" smtClean="0"/>
              <a:t>. They express their intelligence through </a:t>
            </a:r>
            <a:r>
              <a:rPr lang="en-US" b="1" dirty="0" smtClean="0">
                <a:solidFill>
                  <a:srgbClr val="92D050"/>
                </a:solidFill>
              </a:rPr>
              <a:t>creativity.</a:t>
            </a:r>
            <a:r>
              <a:rPr lang="en-US" dirty="0" smtClean="0"/>
              <a:t> Libras love variety and different situations. They </a:t>
            </a:r>
            <a:r>
              <a:rPr lang="en-US" b="1" dirty="0" smtClean="0">
                <a:solidFill>
                  <a:srgbClr val="92D050"/>
                </a:solidFill>
              </a:rPr>
              <a:t>welcome change</a:t>
            </a:r>
            <a:r>
              <a:rPr lang="en-US" dirty="0" smtClean="0"/>
              <a:t>. They love luxury and seem to be constantly fussing over their appearance. They love anything upscale and classy. Libras work hard to </a:t>
            </a:r>
            <a:r>
              <a:rPr lang="en-US" b="1" dirty="0" smtClean="0">
                <a:solidFill>
                  <a:srgbClr val="92D050"/>
                </a:solidFill>
              </a:rPr>
              <a:t>please others </a:t>
            </a:r>
            <a:r>
              <a:rPr lang="en-US" dirty="0" smtClean="0"/>
              <a:t>and others find them incredibly </a:t>
            </a:r>
            <a:r>
              <a:rPr lang="en-US" b="1" dirty="0" smtClean="0">
                <a:solidFill>
                  <a:srgbClr val="92D050"/>
                </a:solidFill>
              </a:rPr>
              <a:t>captivating</a:t>
            </a:r>
            <a:r>
              <a:rPr lang="en-US" dirty="0" smtClean="0"/>
              <a:t>.  </a:t>
            </a:r>
            <a:endParaRPr lang="en-US" b="1" dirty="0">
              <a:solidFill>
                <a:schemeClr val="bg1">
                  <a:lumMod val="50000"/>
                </a:schemeClr>
              </a:solidFill>
              <a:effectLst>
                <a:outerShdw blurRad="38100" dist="38100" dir="2700000" algn="tl">
                  <a:srgbClr val="000000">
                    <a:alpha val="43137"/>
                  </a:srgbClr>
                </a:outerShdw>
              </a:effectLst>
            </a:endParaRPr>
          </a:p>
        </p:txBody>
      </p:sp>
      <p:sp>
        <p:nvSpPr>
          <p:cNvPr id="8" name="TextBox 7"/>
          <p:cNvSpPr txBox="1"/>
          <p:nvPr/>
        </p:nvSpPr>
        <p:spPr>
          <a:xfrm>
            <a:off x="6430818" y="2895600"/>
            <a:ext cx="2255982" cy="2585323"/>
          </a:xfrm>
          <a:prstGeom prst="rect">
            <a:avLst/>
          </a:prstGeom>
          <a:noFill/>
        </p:spPr>
        <p:txBody>
          <a:bodyPr wrap="square" rtlCol="0">
            <a:spAutoFit/>
          </a:bodyPr>
          <a:lstStyle/>
          <a:p>
            <a:r>
              <a:rPr lang="en-US" b="1" dirty="0" smtClean="0"/>
              <a:t>Season: </a:t>
            </a:r>
            <a:r>
              <a:rPr lang="en-US" dirty="0" smtClean="0"/>
              <a:t>Fall</a:t>
            </a:r>
          </a:p>
          <a:p>
            <a:r>
              <a:rPr lang="en-US" b="1" dirty="0" smtClean="0"/>
              <a:t>Stone: </a:t>
            </a:r>
            <a:r>
              <a:rPr lang="en-US" dirty="0" smtClean="0"/>
              <a:t>Marble</a:t>
            </a:r>
          </a:p>
          <a:p>
            <a:r>
              <a:rPr lang="en-US" b="1" dirty="0" smtClean="0"/>
              <a:t>Color: </a:t>
            </a:r>
            <a:r>
              <a:rPr lang="en-US" dirty="0" smtClean="0"/>
              <a:t>Pastel Green</a:t>
            </a:r>
          </a:p>
          <a:p>
            <a:r>
              <a:rPr lang="en-US" b="1" dirty="0" smtClean="0"/>
              <a:t>Keywords: </a:t>
            </a:r>
            <a:r>
              <a:rPr lang="en-US" dirty="0" smtClean="0"/>
              <a:t>just, sociable, refined, accommodating, kind, fair, diplomatic, likable, indecisive, respectful, artistic </a:t>
            </a:r>
            <a:endParaRPr lang="en-US" dirty="0"/>
          </a:p>
        </p:txBody>
      </p:sp>
      <p:sp>
        <p:nvSpPr>
          <p:cNvPr id="9" name="TextBox 8"/>
          <p:cNvSpPr txBox="1"/>
          <p:nvPr/>
        </p:nvSpPr>
        <p:spPr>
          <a:xfrm>
            <a:off x="4419600" y="5873306"/>
            <a:ext cx="4572000" cy="523220"/>
          </a:xfrm>
          <a:prstGeom prst="rect">
            <a:avLst/>
          </a:prstGeom>
          <a:noFill/>
        </p:spPr>
        <p:txBody>
          <a:bodyPr wrap="square" rtlCol="0">
            <a:spAutoFit/>
          </a:bodyPr>
          <a:lstStyle/>
          <a:p>
            <a:r>
              <a:rPr lang="en-US" sz="2800" dirty="0" smtClean="0">
                <a:latin typeface="Matura MT Script Capitals" pitchFamily="66" charset="0"/>
              </a:rPr>
              <a:t>September 23 – October 22</a:t>
            </a:r>
            <a:endParaRPr lang="en-US" sz="2800" dirty="0">
              <a:latin typeface="Matura MT Script Capitals" pitchFamily="66" charset="0"/>
            </a:endParaRPr>
          </a:p>
        </p:txBody>
      </p:sp>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85800" y="228600"/>
            <a:ext cx="1905000" cy="1587500"/>
          </a:xfrm>
          <a:prstGeom prst="rect">
            <a:avLst/>
          </a:prstGeom>
        </p:spPr>
      </p:pic>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6553200" y="228599"/>
            <a:ext cx="2273300" cy="2761953"/>
          </a:xfrm>
          <a:prstGeom prst="rect">
            <a:avLst/>
          </a:prstGeom>
        </p:spPr>
      </p:pic>
    </p:spTree>
    <p:extLst>
      <p:ext uri="{BB962C8B-B14F-4D97-AF65-F5344CB8AC3E}">
        <p14:creationId xmlns="" xmlns:p14="http://schemas.microsoft.com/office/powerpoint/2010/main" val="11547412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202</TotalTime>
  <Words>2195</Words>
  <Application>Microsoft Office PowerPoint</Application>
  <PresentationFormat>On-screen Show (4:3)</PresentationFormat>
  <Paragraphs>94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Origin</vt:lpstr>
      <vt:lpstr>What is your sign baby? Door decorations &amp; bulletin board idea</vt:lpstr>
      <vt:lpstr>What’s your sign, baby?</vt:lpstr>
      <vt:lpstr>Aries</vt:lpstr>
      <vt:lpstr>Slide 4</vt:lpstr>
      <vt:lpstr>Gemini</vt:lpstr>
      <vt:lpstr>Cancer</vt:lpstr>
      <vt:lpstr>Virgo</vt:lpstr>
      <vt:lpstr>Leo</vt:lpstr>
      <vt:lpstr>Libra</vt:lpstr>
      <vt:lpstr>Scorpio</vt:lpstr>
      <vt:lpstr>Sagittarius</vt:lpstr>
      <vt:lpstr>Capricorn</vt:lpstr>
      <vt:lpstr>Aquarius</vt:lpstr>
      <vt:lpstr>Pisces</vt:lpstr>
      <vt:lpstr>Note from the Author</vt:lpstr>
    </vt:vector>
  </TitlesOfParts>
  <Company>University of Iowa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Wauters, Alisha A</dc:creator>
  <cp:lastModifiedBy>owner</cp:lastModifiedBy>
  <cp:revision>22</cp:revision>
  <cp:lastPrinted>2012-03-31T22:41:13Z</cp:lastPrinted>
  <dcterms:created xsi:type="dcterms:W3CDTF">2012-03-31T19:23:48Z</dcterms:created>
  <dcterms:modified xsi:type="dcterms:W3CDTF">2012-04-10T20:09:10Z</dcterms:modified>
</cp:coreProperties>
</file>