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82" r:id="rId4"/>
    <p:sldId id="259" r:id="rId5"/>
    <p:sldId id="277" r:id="rId6"/>
    <p:sldId id="260" r:id="rId7"/>
    <p:sldId id="261" r:id="rId8"/>
    <p:sldId id="262" r:id="rId9"/>
    <p:sldId id="263" r:id="rId10"/>
    <p:sldId id="264" r:id="rId11"/>
    <p:sldId id="265" r:id="rId12"/>
    <p:sldId id="266" r:id="rId13"/>
    <p:sldId id="267" r:id="rId14"/>
    <p:sldId id="268" r:id="rId15"/>
    <p:sldId id="269" r:id="rId16"/>
    <p:sldId id="270" r:id="rId17"/>
    <p:sldId id="278" r:id="rId18"/>
    <p:sldId id="271" r:id="rId19"/>
    <p:sldId id="272" r:id="rId20"/>
    <p:sldId id="273" r:id="rId21"/>
    <p:sldId id="274" r:id="rId22"/>
    <p:sldId id="279" r:id="rId23"/>
    <p:sldId id="275" r:id="rId24"/>
    <p:sldId id="276"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D97046-8ACB-4CDE-954C-9D26639D8580}" type="datetimeFigureOut">
              <a:rPr lang="en-US" smtClean="0"/>
              <a:pPr/>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E3E92-C0FA-4F38-9CF8-69854017F26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D97046-8ACB-4CDE-954C-9D26639D8580}" type="datetimeFigureOut">
              <a:rPr lang="en-US" smtClean="0"/>
              <a:pPr/>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E3E92-C0FA-4F38-9CF8-69854017F2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D97046-8ACB-4CDE-954C-9D26639D8580}" type="datetimeFigureOut">
              <a:rPr lang="en-US" smtClean="0"/>
              <a:pPr/>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E3E92-C0FA-4F38-9CF8-69854017F2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D97046-8ACB-4CDE-954C-9D26639D8580}" type="datetimeFigureOut">
              <a:rPr lang="en-US" smtClean="0"/>
              <a:pPr/>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E3E92-C0FA-4F38-9CF8-69854017F2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D97046-8ACB-4CDE-954C-9D26639D8580}" type="datetimeFigureOut">
              <a:rPr lang="en-US" smtClean="0"/>
              <a:pPr/>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E3E92-C0FA-4F38-9CF8-69854017F26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D97046-8ACB-4CDE-954C-9D26639D8580}" type="datetimeFigureOut">
              <a:rPr lang="en-US" smtClean="0"/>
              <a:pPr/>
              <a:t>3/25/2012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CE3E92-C0FA-4F38-9CF8-69854017F26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D97046-8ACB-4CDE-954C-9D26639D8580}" type="datetimeFigureOut">
              <a:rPr lang="en-US" smtClean="0"/>
              <a:pPr/>
              <a:t>3/25/2012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CE3E92-C0FA-4F38-9CF8-69854017F26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D97046-8ACB-4CDE-954C-9D26639D8580}" type="datetimeFigureOut">
              <a:rPr lang="en-US" smtClean="0"/>
              <a:pPr/>
              <a:t>3/25/2012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CE3E92-C0FA-4F38-9CF8-69854017F2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D97046-8ACB-4CDE-954C-9D26639D8580}" type="datetimeFigureOut">
              <a:rPr lang="en-US" smtClean="0"/>
              <a:pPr/>
              <a:t>3/25/2012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CE3E92-C0FA-4F38-9CF8-69854017F2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D97046-8ACB-4CDE-954C-9D26639D8580}" type="datetimeFigureOut">
              <a:rPr lang="en-US" smtClean="0"/>
              <a:pPr/>
              <a:t>3/25/2012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CE3E92-C0FA-4F38-9CF8-69854017F26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D97046-8ACB-4CDE-954C-9D26639D8580}" type="datetimeFigureOut">
              <a:rPr lang="en-US" smtClean="0"/>
              <a:pPr/>
              <a:t>3/25/2012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CE3E92-C0FA-4F38-9CF8-69854017F26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D97046-8ACB-4CDE-954C-9D26639D8580}" type="datetimeFigureOut">
              <a:rPr lang="en-US" smtClean="0"/>
              <a:pPr/>
              <a:t>3/25/2012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CE3E92-C0FA-4F38-9CF8-69854017F26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ready.gov/individuals-access-functional-need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ready.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3143250"/>
          </a:xfrm>
          <a:solidFill>
            <a:schemeClr val="bg2">
              <a:lumMod val="75000"/>
            </a:schemeClr>
          </a:solidFill>
        </p:spPr>
        <p:style>
          <a:lnRef idx="2">
            <a:schemeClr val="accent1"/>
          </a:lnRef>
          <a:fillRef idx="1">
            <a:schemeClr val="lt1"/>
          </a:fillRef>
          <a:effectRef idx="0">
            <a:schemeClr val="accent1"/>
          </a:effectRef>
          <a:fontRef idx="minor">
            <a:schemeClr val="dk1"/>
          </a:fontRef>
        </p:style>
        <p:txBody>
          <a:bodyPr>
            <a:normAutofit/>
          </a:bodyPr>
          <a:lstStyle/>
          <a:p>
            <a:r>
              <a:rPr lang="en-US" sz="80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Storm Safety</a:t>
            </a:r>
            <a:endParaRPr lang="en-US" sz="80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endParaRPr>
          </a:p>
        </p:txBody>
      </p:sp>
      <p:sp>
        <p:nvSpPr>
          <p:cNvPr id="3" name="Subtitle 2"/>
          <p:cNvSpPr>
            <a:spLocks noGrp="1"/>
          </p:cNvSpPr>
          <p:nvPr>
            <p:ph type="subTitle" idx="1"/>
          </p:nvPr>
        </p:nvSpPr>
        <p:spPr/>
        <p:txBody>
          <a:bodyPr/>
          <a:lstStyle/>
          <a:p>
            <a:r>
              <a:rPr lang="en-US" b="1" dirty="0">
                <a:solidFill>
                  <a:schemeClr val="tx1"/>
                </a:solidFill>
              </a:rPr>
              <a:t>Benjamin </a:t>
            </a:r>
            <a:r>
              <a:rPr lang="en-US" b="1" dirty="0" err="1">
                <a:solidFill>
                  <a:schemeClr val="tx1"/>
                </a:solidFill>
              </a:rPr>
              <a:t>Throm</a:t>
            </a:r>
            <a:endParaRPr lang="en-US" b="1" dirty="0">
              <a:solidFill>
                <a:schemeClr val="tx1"/>
              </a:solidFill>
            </a:endParaRPr>
          </a:p>
          <a:p>
            <a:r>
              <a:rPr lang="en-US" b="1" dirty="0">
                <a:solidFill>
                  <a:schemeClr val="tx1"/>
                </a:solidFill>
              </a:rPr>
              <a:t>Resident </a:t>
            </a:r>
            <a:r>
              <a:rPr lang="en-US" b="1" dirty="0" smtClean="0">
                <a:solidFill>
                  <a:schemeClr val="tx1"/>
                </a:solidFill>
              </a:rPr>
              <a:t>Assistant</a:t>
            </a:r>
          </a:p>
          <a:p>
            <a:r>
              <a:rPr lang="en-US" b="1" dirty="0" smtClean="0">
                <a:solidFill>
                  <a:schemeClr val="tx1"/>
                </a:solidFill>
              </a:rPr>
              <a:t>Northwest Missouri </a:t>
            </a:r>
            <a:r>
              <a:rPr lang="en-US" b="1" dirty="0" smtClean="0">
                <a:solidFill>
                  <a:schemeClr val="tx1"/>
                </a:solidFill>
              </a:rPr>
              <a:t>S</a:t>
            </a:r>
            <a:r>
              <a:rPr lang="en-US" b="1" dirty="0" smtClean="0">
                <a:solidFill>
                  <a:schemeClr val="tx1"/>
                </a:solidFill>
              </a:rPr>
              <a:t>tate University</a:t>
            </a:r>
            <a:endParaRPr lang="en-US" b="1" dirty="0">
              <a:solidFill>
                <a:schemeClr val="tx1"/>
              </a:solidFill>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During Thunderstorms and Lightning</a:t>
            </a:r>
            <a:endParaRPr lang="en-US" dirty="0"/>
          </a:p>
        </p:txBody>
      </p:sp>
      <p:sp>
        <p:nvSpPr>
          <p:cNvPr id="3" name="Content Placeholder 2"/>
          <p:cNvSpPr>
            <a:spLocks noGrp="1"/>
          </p:cNvSpPr>
          <p:nvPr>
            <p:ph idx="1"/>
          </p:nvPr>
        </p:nvSpPr>
        <p:spPr>
          <a:xfrm>
            <a:off x="457200" y="1143000"/>
            <a:ext cx="8229600" cy="4983163"/>
          </a:xfrm>
        </p:spPr>
        <p:style>
          <a:lnRef idx="2">
            <a:schemeClr val="accent1"/>
          </a:lnRef>
          <a:fillRef idx="1">
            <a:schemeClr val="lt1"/>
          </a:fillRef>
          <a:effectRef idx="0">
            <a:schemeClr val="accent1"/>
          </a:effectRef>
          <a:fontRef idx="minor">
            <a:schemeClr val="dk1"/>
          </a:fontRef>
        </p:style>
        <p:txBody>
          <a:bodyPr>
            <a:normAutofit fontScale="55000" lnSpcReduction="20000"/>
          </a:bodyPr>
          <a:lstStyle/>
          <a:p>
            <a:pPr lvl="0"/>
            <a:r>
              <a:rPr lang="en-US" dirty="0" smtClean="0"/>
              <a:t>Stay away from windows and doors, and stay off porches.</a:t>
            </a:r>
          </a:p>
          <a:p>
            <a:pPr lvl="0"/>
            <a:endParaRPr lang="en-US" dirty="0" smtClean="0"/>
          </a:p>
          <a:p>
            <a:pPr lvl="0"/>
            <a:r>
              <a:rPr lang="en-US" dirty="0" smtClean="0"/>
              <a:t>Do not lie on concrete floors and do not lean against concrete walls.</a:t>
            </a:r>
          </a:p>
          <a:p>
            <a:pPr lvl="0"/>
            <a:endParaRPr lang="en-US" dirty="0" smtClean="0"/>
          </a:p>
          <a:p>
            <a:pPr lvl="0"/>
            <a:r>
              <a:rPr lang="en-US" dirty="0" smtClean="0"/>
              <a:t>Avoid natural lightning rods such as a tall, isolated tree in an open area.</a:t>
            </a:r>
          </a:p>
          <a:p>
            <a:pPr lvl="0"/>
            <a:endParaRPr lang="en-US" dirty="0" smtClean="0"/>
          </a:p>
          <a:p>
            <a:pPr lvl="0"/>
            <a:r>
              <a:rPr lang="en-US" dirty="0" smtClean="0"/>
              <a:t>Avoid hilltops, open fields, the beach or a boat on the water.</a:t>
            </a:r>
          </a:p>
          <a:p>
            <a:pPr lvl="0"/>
            <a:endParaRPr lang="en-US" dirty="0" smtClean="0"/>
          </a:p>
          <a:p>
            <a:pPr lvl="0"/>
            <a:r>
              <a:rPr lang="en-US" dirty="0" smtClean="0"/>
              <a:t>Take shelter in a sturdy building. Avoid isolated sheds or other small structures in open areas.</a:t>
            </a:r>
          </a:p>
          <a:p>
            <a:pPr lvl="0"/>
            <a:endParaRPr lang="en-US" dirty="0" smtClean="0"/>
          </a:p>
          <a:p>
            <a:pPr lvl="0"/>
            <a:r>
              <a:rPr lang="en-US" dirty="0" smtClean="0"/>
              <a:t>Avoid contact with anything metal—tractors, farm equipment, motorcycles, golf carts, golf clubs, and bicycles.</a:t>
            </a:r>
          </a:p>
          <a:p>
            <a:pPr lvl="0"/>
            <a:endParaRPr lang="en-US" dirty="0" smtClean="0"/>
          </a:p>
          <a:p>
            <a:pPr lvl="0"/>
            <a:r>
              <a:rPr lang="en-US" dirty="0" smtClean="0"/>
              <a:t>If you are driving, try to safely exit the roadway and park. Stay in the vehicle and turn on the emergency flashers until the heavy rain ends. Avoid touching metal or other surfaces that conduct electricity in and outside the vehicle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Know the Terms</a:t>
            </a:r>
            <a:endParaRPr lang="en-US" dirty="0"/>
          </a:p>
        </p:txBody>
      </p:sp>
      <p:sp>
        <p:nvSpPr>
          <p:cNvPr id="3" name="Content Placeholder 2"/>
          <p:cNvSpPr>
            <a:spLocks noGrp="1"/>
          </p:cNvSpPr>
          <p:nvPr>
            <p:ph idx="1"/>
          </p:nvPr>
        </p:nvSpPr>
        <p:spPr>
          <a:xfrm>
            <a:off x="457200" y="1219200"/>
            <a:ext cx="8229600" cy="5257800"/>
          </a:xfrm>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a:buNone/>
            </a:pPr>
            <a:r>
              <a:rPr lang="en-US" dirty="0" smtClean="0"/>
              <a:t>	</a:t>
            </a:r>
            <a:r>
              <a:rPr lang="en-US" b="1" dirty="0" smtClean="0"/>
              <a:t>Familiarize </a:t>
            </a:r>
            <a:r>
              <a:rPr lang="en-US" b="1" dirty="0"/>
              <a:t>yourself with these terms to help identify a thunderstorm </a:t>
            </a:r>
            <a:r>
              <a:rPr lang="en-US" b="1" dirty="0" smtClean="0"/>
              <a:t>hazard</a:t>
            </a:r>
          </a:p>
          <a:p>
            <a:endParaRPr lang="en-US" dirty="0"/>
          </a:p>
          <a:p>
            <a:pPr lvl="0"/>
            <a:r>
              <a:rPr lang="en-US" b="1" dirty="0"/>
              <a:t>Watch- </a:t>
            </a:r>
            <a:r>
              <a:rPr lang="en-US" dirty="0"/>
              <a:t>is used when the risk of a hazardous weather or hydrologic event has increased significantly, but its occurrence, location, and/or timing is still uncertain. It is intended to provide enough lead time so that those who need to set their plans in motion can do so</a:t>
            </a:r>
            <a:r>
              <a:rPr lang="en-US" dirty="0" smtClean="0"/>
              <a:t>.</a:t>
            </a:r>
          </a:p>
          <a:p>
            <a:pPr lvl="0">
              <a:buNone/>
            </a:pPr>
            <a:endParaRPr lang="en-US" dirty="0"/>
          </a:p>
          <a:p>
            <a:pPr lvl="0"/>
            <a:r>
              <a:rPr lang="en-US" b="1" dirty="0"/>
              <a:t>Warning - </a:t>
            </a:r>
            <a:r>
              <a:rPr lang="en-US" dirty="0"/>
              <a:t>is issued when a hazardous weather or hydrologic event is occurring, is imminent, or has a very high probability of occurring. A warning is used for conditions posing a threat to life or property.</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Before a Tornado</a:t>
            </a:r>
            <a:endParaRPr lang="en-US" dirty="0"/>
          </a:p>
        </p:txBody>
      </p:sp>
      <p:sp>
        <p:nvSpPr>
          <p:cNvPr id="3" name="Content Placeholder 2"/>
          <p:cNvSpPr>
            <a:spLocks noGrp="1"/>
          </p:cNvSpPr>
          <p:nvPr>
            <p:ph idx="1"/>
          </p:nvPr>
        </p:nvSpPr>
        <p:spPr>
          <a:xfrm>
            <a:off x="457200" y="1143000"/>
            <a:ext cx="8229600" cy="4983163"/>
          </a:xfrm>
        </p:spPr>
        <p:style>
          <a:lnRef idx="2">
            <a:schemeClr val="accent1"/>
          </a:lnRef>
          <a:fillRef idx="1">
            <a:schemeClr val="lt1"/>
          </a:fillRef>
          <a:effectRef idx="0">
            <a:schemeClr val="accent1"/>
          </a:effectRef>
          <a:fontRef idx="minor">
            <a:schemeClr val="dk1"/>
          </a:fontRef>
        </p:style>
        <p:txBody>
          <a:bodyPr>
            <a:normAutofit fontScale="62500" lnSpcReduction="20000"/>
          </a:bodyPr>
          <a:lstStyle/>
          <a:p>
            <a:pPr lvl="0">
              <a:buNone/>
            </a:pPr>
            <a:r>
              <a:rPr lang="en-US" dirty="0" smtClean="0"/>
              <a:t>	</a:t>
            </a:r>
            <a:r>
              <a:rPr lang="en-US" b="1" dirty="0" smtClean="0"/>
              <a:t>To </a:t>
            </a:r>
            <a:r>
              <a:rPr lang="en-US" b="1" dirty="0"/>
              <a:t>begin preparing, you should build an emergency kit and make a family communications plan</a:t>
            </a:r>
            <a:r>
              <a:rPr lang="en-US" b="1" dirty="0" smtClean="0"/>
              <a:t>.</a:t>
            </a:r>
          </a:p>
          <a:p>
            <a:pPr lvl="0">
              <a:buNone/>
            </a:pPr>
            <a:endParaRPr lang="en-US" sz="4400" b="1" dirty="0"/>
          </a:p>
          <a:p>
            <a:pPr lvl="0"/>
            <a:r>
              <a:rPr lang="en-US" b="1" dirty="0"/>
              <a:t>Listen to </a:t>
            </a:r>
            <a:r>
              <a:rPr lang="en-US" dirty="0"/>
              <a:t>NOAA Weather Radio or to commercial radio or television </a:t>
            </a:r>
            <a:r>
              <a:rPr lang="en-US" b="1" dirty="0"/>
              <a:t>newscasts for the latest information</a:t>
            </a:r>
            <a:r>
              <a:rPr lang="en-US" dirty="0"/>
              <a:t>. In any emergency, always listen to the instructions given by local emergency management officials</a:t>
            </a:r>
            <a:r>
              <a:rPr lang="en-US" dirty="0" smtClean="0"/>
              <a:t>.</a:t>
            </a:r>
          </a:p>
          <a:p>
            <a:pPr lvl="0"/>
            <a:endParaRPr lang="en-US" sz="4400" dirty="0"/>
          </a:p>
          <a:p>
            <a:pPr lvl="0"/>
            <a:r>
              <a:rPr lang="en-US" b="1" dirty="0"/>
              <a:t>Be alert to changing weather conditions</a:t>
            </a:r>
            <a:r>
              <a:rPr lang="en-US" dirty="0"/>
              <a:t>. Look for approaching storms</a:t>
            </a:r>
            <a:r>
              <a:rPr lang="en-US" dirty="0" smtClean="0"/>
              <a:t>.</a:t>
            </a:r>
          </a:p>
          <a:p>
            <a:pPr lvl="0"/>
            <a:endParaRPr lang="en-US" sz="4400" dirty="0"/>
          </a:p>
          <a:p>
            <a:pPr lvl="0"/>
            <a:r>
              <a:rPr lang="en-US" b="1" dirty="0"/>
              <a:t>Look for the following danger signs:</a:t>
            </a:r>
            <a:endParaRPr lang="en-US" sz="4400" b="1" dirty="0"/>
          </a:p>
          <a:p>
            <a:pPr lvl="1"/>
            <a:r>
              <a:rPr lang="en-US" dirty="0"/>
              <a:t>Dark, often greenish sky</a:t>
            </a:r>
            <a:endParaRPr lang="en-US" sz="4000" dirty="0"/>
          </a:p>
          <a:p>
            <a:pPr lvl="1"/>
            <a:r>
              <a:rPr lang="en-US" dirty="0"/>
              <a:t>Large hail</a:t>
            </a:r>
            <a:endParaRPr lang="en-US" sz="4000" dirty="0"/>
          </a:p>
          <a:p>
            <a:pPr lvl="1"/>
            <a:r>
              <a:rPr lang="en-US" dirty="0"/>
              <a:t>A large, dark, low-lying cloud (particularly if rotating)</a:t>
            </a:r>
            <a:endParaRPr lang="en-US" sz="4000" dirty="0"/>
          </a:p>
          <a:p>
            <a:pPr lvl="1"/>
            <a:r>
              <a:rPr lang="en-US" dirty="0"/>
              <a:t>Loud roar, similar to a freight train.</a:t>
            </a:r>
            <a:endParaRPr lang="en-US" sz="4000" dirty="0"/>
          </a:p>
          <a:p>
            <a:pPr lvl="1"/>
            <a:r>
              <a:rPr lang="en-US" dirty="0"/>
              <a:t>If you see approaching storms or any of the danger signs, be prepared to take shelter immediately.</a:t>
            </a:r>
            <a:endParaRPr lang="en-US" sz="4000"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Tornado facts I</a:t>
            </a:r>
            <a:endParaRPr lang="en-US" dirty="0"/>
          </a:p>
        </p:txBody>
      </p:sp>
      <p:sp>
        <p:nvSpPr>
          <p:cNvPr id="3" name="Content Placeholder 2"/>
          <p:cNvSpPr>
            <a:spLocks noGrp="1"/>
          </p:cNvSpPr>
          <p:nvPr>
            <p:ph idx="1"/>
          </p:nvPr>
        </p:nvSpPr>
        <p:spPr>
          <a:xfrm>
            <a:off x="457200" y="838200"/>
            <a:ext cx="8229600" cy="5715000"/>
          </a:xfrm>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a:buNone/>
            </a:pPr>
            <a:r>
              <a:rPr lang="en-US" b="1" dirty="0" smtClean="0"/>
              <a:t>Quick facts you should know about tornadoes:</a:t>
            </a:r>
          </a:p>
          <a:p>
            <a:pPr>
              <a:buNone/>
            </a:pPr>
            <a:endParaRPr lang="en-US" b="1" dirty="0" smtClean="0"/>
          </a:p>
          <a:p>
            <a:pPr lvl="0"/>
            <a:r>
              <a:rPr lang="en-US" dirty="0" smtClean="0"/>
              <a:t>They may strike quickly, with little or no warning.</a:t>
            </a:r>
          </a:p>
          <a:p>
            <a:pPr lvl="0">
              <a:buNone/>
            </a:pPr>
            <a:endParaRPr lang="en-US" dirty="0" smtClean="0"/>
          </a:p>
          <a:p>
            <a:pPr lvl="0"/>
            <a:r>
              <a:rPr lang="en-US" dirty="0" smtClean="0"/>
              <a:t>They may appear nearly transparent until dust and debris are picked up or a cloud forms in the funnel.</a:t>
            </a:r>
          </a:p>
          <a:p>
            <a:pPr lvl="0"/>
            <a:endParaRPr lang="en-US" dirty="0" smtClean="0"/>
          </a:p>
          <a:p>
            <a:pPr lvl="0"/>
            <a:r>
              <a:rPr lang="en-US" dirty="0" smtClean="0"/>
              <a:t>The average tornado moves Southwest to Northeast, but tornadoes have been known to move in any direction.</a:t>
            </a:r>
          </a:p>
          <a:p>
            <a:pPr lvl="0">
              <a:buNone/>
            </a:pPr>
            <a:endParaRPr lang="en-US" dirty="0" smtClean="0"/>
          </a:p>
          <a:p>
            <a:pPr lvl="0"/>
            <a:r>
              <a:rPr lang="en-US" dirty="0" smtClean="0"/>
              <a:t>The average forward speed of a tornado is 30 mph, but may vary from stationary to 70 mph.</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Tornado facts II</a:t>
            </a:r>
            <a:endParaRPr lang="en-US" dirty="0"/>
          </a:p>
        </p:txBody>
      </p:sp>
      <p:sp>
        <p:nvSpPr>
          <p:cNvPr id="3" name="Content Placeholder 2"/>
          <p:cNvSpPr>
            <a:spLocks noGrp="1"/>
          </p:cNvSpPr>
          <p:nvPr>
            <p:ph idx="1"/>
          </p:nvPr>
        </p:nvSpPr>
        <p:spPr>
          <a:xfrm>
            <a:off x="457200" y="1219200"/>
            <a:ext cx="8229600" cy="4906963"/>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lvl="0"/>
            <a:r>
              <a:rPr lang="en-US" dirty="0" smtClean="0"/>
              <a:t>Tornadoes </a:t>
            </a:r>
            <a:r>
              <a:rPr lang="en-US" dirty="0"/>
              <a:t>can accompany tropical storms and hurricanes as they move onto land</a:t>
            </a:r>
            <a:r>
              <a:rPr lang="en-US" dirty="0" smtClean="0"/>
              <a:t>.</a:t>
            </a:r>
          </a:p>
          <a:p>
            <a:pPr lvl="0"/>
            <a:endParaRPr lang="en-US" dirty="0"/>
          </a:p>
          <a:p>
            <a:pPr lvl="0"/>
            <a:r>
              <a:rPr lang="en-US" dirty="0"/>
              <a:t>Waterspouts are tornadoes that form over water</a:t>
            </a:r>
            <a:r>
              <a:rPr lang="en-US" dirty="0" smtClean="0"/>
              <a:t>.</a:t>
            </a:r>
          </a:p>
          <a:p>
            <a:pPr lvl="0">
              <a:buNone/>
            </a:pPr>
            <a:endParaRPr lang="en-US" dirty="0"/>
          </a:p>
          <a:p>
            <a:pPr lvl="0"/>
            <a:r>
              <a:rPr lang="en-US" dirty="0"/>
              <a:t>Tornadoes are most frequently reported east of the Rocky Mountains during spring and summer months</a:t>
            </a:r>
            <a:r>
              <a:rPr lang="en-US" dirty="0" smtClean="0"/>
              <a:t>.</a:t>
            </a:r>
          </a:p>
          <a:p>
            <a:pPr lvl="0">
              <a:buNone/>
            </a:pPr>
            <a:endParaRPr lang="en-US" dirty="0"/>
          </a:p>
          <a:p>
            <a:pPr lvl="0"/>
            <a:r>
              <a:rPr lang="en-US" dirty="0"/>
              <a:t>Peak tornado season in the southern states is March through May; in the northern states, it is late spring through early summer</a:t>
            </a:r>
            <a:r>
              <a:rPr lang="en-US" dirty="0" smtClean="0"/>
              <a:t>.</a:t>
            </a:r>
          </a:p>
          <a:p>
            <a:pPr lvl="0"/>
            <a:endParaRPr lang="en-US" dirty="0"/>
          </a:p>
          <a:p>
            <a:pPr lvl="0"/>
            <a:r>
              <a:rPr lang="en-US" dirty="0"/>
              <a:t>Tornadoes are most likely to occur between 3 pm and 9 pm, but can occur at any time.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
            </a:r>
            <a:br>
              <a:rPr lang="en-US" dirty="0" smtClean="0"/>
            </a:br>
            <a:r>
              <a:rPr lang="en-US" dirty="0" smtClean="0"/>
              <a:t>During a Tornado</a:t>
            </a:r>
            <a:br>
              <a:rPr lang="en-US" dirty="0" smtClean="0"/>
            </a:br>
            <a:endParaRPr lang="en-US" dirty="0"/>
          </a:p>
        </p:txBody>
      </p:sp>
      <p:sp>
        <p:nvSpPr>
          <p:cNvPr id="3" name="Content Placeholder 2"/>
          <p:cNvSpPr>
            <a:spLocks noGrp="1"/>
          </p:cNvSpPr>
          <p:nvPr>
            <p:ph idx="1"/>
          </p:nvPr>
        </p:nvSpPr>
        <p:spPr>
          <a:xfrm>
            <a:off x="457200" y="990600"/>
            <a:ext cx="8229600" cy="5135563"/>
          </a:xfrm>
        </p:spPr>
        <p:style>
          <a:lnRef idx="2">
            <a:schemeClr val="accent1"/>
          </a:lnRef>
          <a:fillRef idx="1">
            <a:schemeClr val="lt1"/>
          </a:fillRef>
          <a:effectRef idx="0">
            <a:schemeClr val="accent1"/>
          </a:effectRef>
          <a:fontRef idx="minor">
            <a:schemeClr val="dk1"/>
          </a:fontRef>
        </p:style>
        <p:txBody>
          <a:bodyPr/>
          <a:lstStyle/>
          <a:p>
            <a:pPr>
              <a:buNone/>
            </a:pPr>
            <a:r>
              <a:rPr lang="en-US" dirty="0" smtClean="0"/>
              <a:t>	If </a:t>
            </a:r>
            <a:r>
              <a:rPr lang="en-US" dirty="0"/>
              <a:t>you are under a tornado warning, seek shelter immediately!  </a:t>
            </a:r>
            <a:endParaRPr lang="en-US" dirty="0" smtClean="0"/>
          </a:p>
          <a:p>
            <a:pPr>
              <a:buNone/>
            </a:pPr>
            <a:endParaRPr lang="en-US" dirty="0"/>
          </a:p>
          <a:p>
            <a:pPr>
              <a:buNone/>
            </a:pPr>
            <a:r>
              <a:rPr lang="en-US" dirty="0" smtClean="0"/>
              <a:t>	Most </a:t>
            </a:r>
            <a:r>
              <a:rPr lang="en-US" dirty="0"/>
              <a:t>injuries associated with high winds are from flying debris, so remember to protect your head. If available, put on a bicycle or motorcycle helmet to protect yourself from head injuries.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a:bodyPr>
          <a:lstStyle/>
          <a:p>
            <a:r>
              <a:rPr lang="en-US" sz="3600" b="1" dirty="0" smtClean="0"/>
              <a:t>If you are in a  </a:t>
            </a:r>
            <a:r>
              <a:rPr lang="en-US" sz="3600" b="1" dirty="0"/>
              <a:t>structure </a:t>
            </a:r>
            <a:r>
              <a:rPr lang="en-US" sz="3600" b="1" dirty="0" smtClean="0"/>
              <a:t/>
            </a:r>
            <a:br>
              <a:rPr lang="en-US" sz="3600" b="1" dirty="0" smtClean="0"/>
            </a:br>
            <a:r>
              <a:rPr lang="en-US" sz="2400" b="1" dirty="0" smtClean="0"/>
              <a:t>(</a:t>
            </a:r>
            <a:r>
              <a:rPr lang="en-US" sz="2400" b="1" dirty="0"/>
              <a:t>e.g. residence, small building, school, nursing home, hospital, factory, shopping center, high-rise building)</a:t>
            </a:r>
          </a:p>
        </p:txBody>
      </p:sp>
      <p:sp>
        <p:nvSpPr>
          <p:cNvPr id="3" name="Content Placeholder 2"/>
          <p:cNvSpPr>
            <a:spLocks noGrp="1"/>
          </p:cNvSpPr>
          <p:nvPr>
            <p:ph idx="1"/>
          </p:nvPr>
        </p:nvSpPr>
        <p:spPr>
          <a:xfrm>
            <a:off x="457200" y="2057400"/>
            <a:ext cx="8229600" cy="4495800"/>
          </a:xfrm>
        </p:spPr>
        <p:style>
          <a:lnRef idx="2">
            <a:schemeClr val="accent1"/>
          </a:lnRef>
          <a:fillRef idx="1">
            <a:schemeClr val="lt1"/>
          </a:fillRef>
          <a:effectRef idx="0">
            <a:schemeClr val="accent1"/>
          </a:effectRef>
          <a:fontRef idx="minor">
            <a:schemeClr val="dk1"/>
          </a:fontRef>
        </p:style>
        <p:txBody>
          <a:bodyPr>
            <a:normAutofit lnSpcReduction="10000"/>
          </a:bodyPr>
          <a:lstStyle/>
          <a:p>
            <a:pPr lvl="0"/>
            <a:r>
              <a:rPr lang="en-US" dirty="0"/>
              <a:t>Go to a pre-designated shelter area such as a safe room, basement, storm cellar, or the lowest building level. If there is no basement, go to the center of an interior room on the lowest level (closet, interior hallway) away from corners, windows, doors, and outside walls. Put as many walls as possible between you and the outside. Get under a sturdy table and use your arms to protect your head and neck</a:t>
            </a:r>
            <a:r>
              <a:rPr lang="en-US" dirty="0" smtClean="0"/>
              <a:t>.</a:t>
            </a:r>
          </a:p>
          <a:p>
            <a:pPr lvl="0"/>
            <a:endParaRPr lang="en-US" dirty="0"/>
          </a:p>
          <a:p>
            <a:pPr lvl="0"/>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 are in a structure</a:t>
            </a: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lvl="0"/>
            <a:r>
              <a:rPr lang="en-US" dirty="0" smtClean="0"/>
              <a:t>In a high-rise building, go to a small interior room or hallway on the lowest floor possible.</a:t>
            </a:r>
          </a:p>
          <a:p>
            <a:pPr lvl="0"/>
            <a:endParaRPr lang="en-US" dirty="0" smtClean="0"/>
          </a:p>
          <a:p>
            <a:pPr lvl="0"/>
            <a:r>
              <a:rPr lang="en-US" dirty="0" smtClean="0"/>
              <a:t>If available, put on a bicycle or motorcycle helmet to protect yourself from head injuries.</a:t>
            </a:r>
          </a:p>
          <a:p>
            <a:pPr lvl="0"/>
            <a:endParaRPr lang="en-US" dirty="0" smtClean="0"/>
          </a:p>
          <a:p>
            <a:pPr lvl="0"/>
            <a:r>
              <a:rPr lang="en-US" dirty="0" smtClean="0"/>
              <a:t>Put on sturdy shoes.</a:t>
            </a:r>
          </a:p>
          <a:p>
            <a:pPr lvl="0"/>
            <a:endParaRPr lang="en-US" dirty="0" smtClean="0"/>
          </a:p>
          <a:p>
            <a:r>
              <a:rPr lang="en-US" dirty="0" smtClean="0"/>
              <a:t>Do not open windows.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you are in a trailer or mobile home</a:t>
            </a: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r>
              <a:rPr lang="en-US" dirty="0" smtClean="0"/>
              <a:t>Get </a:t>
            </a:r>
            <a:r>
              <a:rPr lang="en-US" dirty="0"/>
              <a:t>out immediately and go to the lowest floor of a sturdy, nearby building or a storm shelter. </a:t>
            </a:r>
            <a:endParaRPr lang="en-US" dirty="0" smtClean="0"/>
          </a:p>
          <a:p>
            <a:pPr>
              <a:buNone/>
            </a:pPr>
            <a:endParaRPr lang="en-US" dirty="0"/>
          </a:p>
          <a:p>
            <a:r>
              <a:rPr lang="en-US" dirty="0" smtClean="0"/>
              <a:t>Mobile </a:t>
            </a:r>
            <a:r>
              <a:rPr lang="en-US" dirty="0"/>
              <a:t>homes, even if tied down, offer little protection from tornadoes.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you are in the outside with no shelter</a:t>
            </a: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lvl="0"/>
            <a:r>
              <a:rPr lang="en-US" dirty="0"/>
              <a:t>Immediately get into a vehicle, buckle your seat belt and try to drive to the closest sturdy shelter</a:t>
            </a:r>
            <a:r>
              <a:rPr lang="en-US" dirty="0" smtClean="0"/>
              <a:t>.</a:t>
            </a:r>
          </a:p>
          <a:p>
            <a:pPr lvl="0"/>
            <a:endParaRPr lang="en-US" dirty="0"/>
          </a:p>
          <a:p>
            <a:pPr lvl="0"/>
            <a:r>
              <a:rPr lang="en-US" dirty="0"/>
              <a:t>If your vehicle is hit by flying debris while you are driving, pull over and park</a:t>
            </a:r>
            <a:r>
              <a:rPr lang="en-US" dirty="0" smtClean="0"/>
              <a:t>.</a:t>
            </a:r>
          </a:p>
          <a:p>
            <a:pPr lvl="0"/>
            <a:endParaRPr lang="en-US" dirty="0"/>
          </a:p>
          <a:p>
            <a:pPr lvl="0"/>
            <a:r>
              <a:rPr lang="en-US" dirty="0"/>
              <a:t>Stay in the car with the seat belt on. Put your head down below the windows; cover your head with your hands and a blanket, coat or other cushion if possible</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owner\AppData\Local\Microsoft\Windows\Temporary Internet Files\Content.Outlook\J2MMZ8L3\hurricanes.png"/>
          <p:cNvPicPr>
            <a:picLocks noChangeAspect="1" noChangeArrowheads="1"/>
          </p:cNvPicPr>
          <p:nvPr/>
        </p:nvPicPr>
        <p:blipFill>
          <a:blip r:embed="rId2" cstate="print"/>
          <a:srcRect/>
          <a:stretch>
            <a:fillRect/>
          </a:stretch>
        </p:blipFill>
        <p:spPr bwMode="auto">
          <a:xfrm>
            <a:off x="381000" y="533400"/>
            <a:ext cx="8458200" cy="6172199"/>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you are in the outside with no shelter</a:t>
            </a: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lvl="0"/>
            <a:r>
              <a:rPr lang="en-US" dirty="0" smtClean="0"/>
              <a:t>If you can safely get noticeably lower than the level of the roadway, leave your car and lie in that area, covering your head with your hands</a:t>
            </a:r>
          </a:p>
          <a:p>
            <a:pPr lvl="0"/>
            <a:endParaRPr lang="en-US" dirty="0" smtClean="0"/>
          </a:p>
          <a:p>
            <a:pPr lvl="0"/>
            <a:r>
              <a:rPr lang="en-US" dirty="0" smtClean="0"/>
              <a:t>Do not get under an overpass or bridge. You are safer in a low, flat location.</a:t>
            </a:r>
          </a:p>
          <a:p>
            <a:pPr lvl="0"/>
            <a:endParaRPr lang="en-US" dirty="0" smtClean="0"/>
          </a:p>
          <a:p>
            <a:pPr lvl="0"/>
            <a:r>
              <a:rPr lang="en-US" dirty="0" smtClean="0"/>
              <a:t>Never try to outrun a tornado in urban or congested areas in a car or truck. Instead, leave the vehicle immediately for safe shelter.</a:t>
            </a:r>
          </a:p>
          <a:p>
            <a:pPr lvl="0"/>
            <a:endParaRPr lang="en-US" dirty="0" smtClean="0"/>
          </a:p>
          <a:p>
            <a:r>
              <a:rPr lang="en-US" dirty="0" smtClean="0"/>
              <a:t>Watch out for flying debris. Flying debris from tornadoes causes most fatalities and injuries.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Basic Disasters Supplies Kit</a:t>
            </a:r>
            <a:endParaRPr lang="en-US" dirty="0"/>
          </a:p>
        </p:txBody>
      </p:sp>
      <p:sp>
        <p:nvSpPr>
          <p:cNvPr id="3" name="Content Placeholder 2"/>
          <p:cNvSpPr>
            <a:spLocks noGrp="1"/>
          </p:cNvSpPr>
          <p:nvPr>
            <p:ph idx="1"/>
          </p:nvPr>
        </p:nvSpPr>
        <p:spPr>
          <a:xfrm>
            <a:off x="457200" y="1219200"/>
            <a:ext cx="8229600" cy="4906963"/>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a:buNone/>
            </a:pPr>
            <a:r>
              <a:rPr lang="en-US" dirty="0" smtClean="0"/>
              <a:t>	</a:t>
            </a:r>
            <a:r>
              <a:rPr lang="en-US" b="1" dirty="0" smtClean="0"/>
              <a:t>A </a:t>
            </a:r>
            <a:r>
              <a:rPr lang="en-US" b="1" dirty="0"/>
              <a:t>basic emergency supply kit could include the following recommended items</a:t>
            </a:r>
            <a:r>
              <a:rPr lang="en-US" b="1" dirty="0" smtClean="0"/>
              <a:t>:</a:t>
            </a:r>
          </a:p>
          <a:p>
            <a:pPr>
              <a:buNone/>
            </a:pPr>
            <a:endParaRPr lang="en-US" b="1" dirty="0"/>
          </a:p>
          <a:p>
            <a:pPr lvl="0"/>
            <a:r>
              <a:rPr lang="en-US" dirty="0"/>
              <a:t>Water, one gallon of water per person per day for at least three days, for drinking and </a:t>
            </a:r>
            <a:r>
              <a:rPr lang="en-US" dirty="0" smtClean="0"/>
              <a:t>sanitation</a:t>
            </a:r>
          </a:p>
          <a:p>
            <a:pPr lvl="0"/>
            <a:endParaRPr lang="en-US" dirty="0" smtClean="0"/>
          </a:p>
          <a:p>
            <a:pPr lvl="0"/>
            <a:r>
              <a:rPr lang="en-US" dirty="0" smtClean="0"/>
              <a:t>Food</a:t>
            </a:r>
            <a:r>
              <a:rPr lang="en-US" dirty="0"/>
              <a:t>, at least a three-day supply of non-perishable </a:t>
            </a:r>
            <a:r>
              <a:rPr lang="en-US" dirty="0" smtClean="0"/>
              <a:t>food</a:t>
            </a:r>
          </a:p>
          <a:p>
            <a:pPr lvl="0"/>
            <a:endParaRPr lang="en-US" dirty="0"/>
          </a:p>
          <a:p>
            <a:pPr lvl="0"/>
            <a:r>
              <a:rPr lang="en-US" dirty="0"/>
              <a:t>Battery-powered or hand crank radio and a NOAA Weather Radio with tone alert and extra batteries for </a:t>
            </a:r>
            <a:r>
              <a:rPr lang="en-US" dirty="0" smtClean="0"/>
              <a:t>both</a:t>
            </a:r>
          </a:p>
          <a:p>
            <a:pPr lvl="0"/>
            <a:endParaRPr lang="en-US" dirty="0"/>
          </a:p>
          <a:p>
            <a:pPr lvl="0"/>
            <a:r>
              <a:rPr lang="en-US" dirty="0"/>
              <a:t>Flashlight and extra </a:t>
            </a:r>
            <a:r>
              <a:rPr lang="en-US" dirty="0" smtClean="0"/>
              <a:t>batteries</a:t>
            </a:r>
          </a:p>
          <a:p>
            <a:pPr lvl="0">
              <a:buNone/>
            </a:pPr>
            <a:endParaRPr lang="en-US" dirty="0"/>
          </a:p>
          <a:p>
            <a:pPr lvl="0"/>
            <a:r>
              <a:rPr lang="en-US" dirty="0"/>
              <a:t>First aid kit</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Disasters Supplies Kit continued</a:t>
            </a: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62500" lnSpcReduction="20000"/>
          </a:bodyPr>
          <a:lstStyle/>
          <a:p>
            <a:pPr lvl="0">
              <a:buNone/>
            </a:pPr>
            <a:r>
              <a:rPr lang="en-US" b="1" dirty="0" smtClean="0"/>
              <a:t>	A basic emergency supply kit could include the following recommended items: </a:t>
            </a:r>
          </a:p>
          <a:p>
            <a:pPr lvl="0"/>
            <a:endParaRPr lang="en-US" b="1" dirty="0"/>
          </a:p>
          <a:p>
            <a:pPr lvl="0"/>
            <a:r>
              <a:rPr lang="en-US" dirty="0" smtClean="0"/>
              <a:t>Whistle to signal for help</a:t>
            </a:r>
          </a:p>
          <a:p>
            <a:pPr lvl="0">
              <a:buNone/>
            </a:pPr>
            <a:endParaRPr lang="en-US" dirty="0" smtClean="0"/>
          </a:p>
          <a:p>
            <a:pPr lvl="0"/>
            <a:r>
              <a:rPr lang="en-US" dirty="0" smtClean="0"/>
              <a:t>Dust mask to help filter contaminated air and plastic sheeting and duct tape to shelter-in-place</a:t>
            </a:r>
          </a:p>
          <a:p>
            <a:pPr lvl="0">
              <a:buNone/>
            </a:pPr>
            <a:endParaRPr lang="en-US" dirty="0" smtClean="0"/>
          </a:p>
          <a:p>
            <a:pPr lvl="0"/>
            <a:r>
              <a:rPr lang="en-US" dirty="0" smtClean="0"/>
              <a:t>Moist </a:t>
            </a:r>
            <a:r>
              <a:rPr lang="en-US" dirty="0" err="1" smtClean="0"/>
              <a:t>towelettes</a:t>
            </a:r>
            <a:r>
              <a:rPr lang="en-US" dirty="0" smtClean="0"/>
              <a:t>, garbage bags and plastic ties for personal sanitation</a:t>
            </a:r>
          </a:p>
          <a:p>
            <a:pPr lvl="0">
              <a:buNone/>
            </a:pPr>
            <a:endParaRPr lang="en-US" dirty="0" smtClean="0"/>
          </a:p>
          <a:p>
            <a:pPr lvl="0"/>
            <a:r>
              <a:rPr lang="en-US" dirty="0" smtClean="0"/>
              <a:t>Manual can opener for food</a:t>
            </a:r>
          </a:p>
          <a:p>
            <a:pPr lvl="0">
              <a:buNone/>
            </a:pPr>
            <a:endParaRPr lang="en-US" dirty="0" smtClean="0"/>
          </a:p>
          <a:p>
            <a:pPr lvl="0"/>
            <a:r>
              <a:rPr lang="en-US" dirty="0" smtClean="0"/>
              <a:t>Local maps</a:t>
            </a:r>
          </a:p>
          <a:p>
            <a:pPr lvl="0">
              <a:buNone/>
            </a:pPr>
            <a:endParaRPr lang="en-US" dirty="0" smtClean="0"/>
          </a:p>
          <a:p>
            <a:pPr lvl="0"/>
            <a:r>
              <a:rPr lang="en-US" dirty="0" smtClean="0"/>
              <a:t>Cell phone with chargers, inverter or solar charger</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rmAutofit fontScale="90000"/>
          </a:bodyPr>
          <a:lstStyle/>
          <a:p>
            <a:r>
              <a:rPr lang="en-US" sz="3100" dirty="0" smtClean="0"/>
              <a:t/>
            </a:r>
            <a:br>
              <a:rPr lang="en-US" sz="3100" dirty="0" smtClean="0"/>
            </a:br>
            <a:r>
              <a:rPr lang="en-US" sz="3100" b="1" dirty="0" smtClean="0"/>
              <a:t>Once you have gathered the supplies for a basic emergency kit, you may want to consider adding the following items:</a:t>
            </a:r>
            <a:r>
              <a:rPr lang="en-US" dirty="0" smtClean="0"/>
              <a:t/>
            </a:r>
            <a:br>
              <a:rPr lang="en-US" dirty="0" smtClean="0"/>
            </a:b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lvl="0"/>
            <a:r>
              <a:rPr lang="en-US" dirty="0" smtClean="0">
                <a:hlinkClick r:id="rId2"/>
              </a:rPr>
              <a:t>Prescription </a:t>
            </a:r>
            <a:r>
              <a:rPr lang="en-US" dirty="0">
                <a:hlinkClick r:id="rId2"/>
              </a:rPr>
              <a:t>medications</a:t>
            </a:r>
            <a:r>
              <a:rPr lang="en-US" dirty="0"/>
              <a:t> and glasses</a:t>
            </a:r>
          </a:p>
          <a:p>
            <a:pPr lvl="0"/>
            <a:r>
              <a:rPr lang="en-US" dirty="0"/>
              <a:t>Cash or traveler's checks and change</a:t>
            </a:r>
          </a:p>
          <a:p>
            <a:pPr lvl="0"/>
            <a:r>
              <a:rPr lang="en-US" dirty="0"/>
              <a:t>Important family documents such as copies of insurance policies, identification and bank account records in a waterproof, portable container. </a:t>
            </a:r>
          </a:p>
          <a:p>
            <a:pPr lvl="0"/>
            <a:r>
              <a:rPr lang="en-US" dirty="0"/>
              <a:t>Emergency reference material such as a first aid book  </a:t>
            </a:r>
          </a:p>
          <a:p>
            <a:pPr lvl="0"/>
            <a:r>
              <a:rPr lang="en-US" dirty="0"/>
              <a:t>Sleeping bag or warm blanket for each person. Consider additional bedding if you live in a cold-weather climate.</a:t>
            </a:r>
          </a:p>
          <a:p>
            <a:pPr lvl="0"/>
            <a:r>
              <a:rPr lang="en-US" dirty="0"/>
              <a:t>Complete change of clothing including a long sleeved shirt, long pants and sturdy shoes. Consider additional clothing if you live in a cold-weather climate.</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Once you have gathered the supplies for a basic emergency kit, you may want to consider adding the following items:</a:t>
            </a:r>
            <a:endParaRPr lang="en-US" sz="2800" b="1"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lvl="0"/>
            <a:r>
              <a:rPr lang="en-US" dirty="0" smtClean="0"/>
              <a:t>Household chlorine bleach and medicine dropper – When diluted, nine parts water to one part bleach, bleach can be used as a disinfectant. Or in an emergency, you can use it to treat water by using 16 drops of regular household liquid bleach per gallon of water. Do not use scented bleach</a:t>
            </a:r>
          </a:p>
          <a:p>
            <a:pPr lvl="0">
              <a:buNone/>
            </a:pPr>
            <a:endParaRPr lang="en-US" dirty="0" smtClean="0"/>
          </a:p>
          <a:p>
            <a:pPr lvl="0"/>
            <a:r>
              <a:rPr lang="en-US" dirty="0" smtClean="0"/>
              <a:t>Mess kits, paper cups, plates, paper towels and plastic utensils</a:t>
            </a:r>
          </a:p>
          <a:p>
            <a:pPr lvl="0"/>
            <a:endParaRPr lang="en-US" dirty="0" smtClean="0"/>
          </a:p>
          <a:p>
            <a:pPr lvl="0"/>
            <a:r>
              <a:rPr lang="en-US" dirty="0" smtClean="0"/>
              <a:t>Paper and pencil</a:t>
            </a:r>
          </a:p>
          <a:p>
            <a:pPr lvl="0"/>
            <a:endParaRPr lang="en-US" dirty="0" smtClean="0"/>
          </a:p>
          <a:p>
            <a:pPr lvl="0"/>
            <a:r>
              <a:rPr lang="en-US" dirty="0" smtClean="0"/>
              <a:t>Books, games, puzzles or other activities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schemeClr>
          </a:solidFill>
        </p:spPr>
        <p:txBody>
          <a:bodyPr/>
          <a:lstStyle/>
          <a:p>
            <a:r>
              <a:rPr lang="en-US" dirty="0" smtClean="0"/>
              <a:t>Note from author</a:t>
            </a:r>
            <a:endParaRPr lang="en-US" dirty="0"/>
          </a:p>
        </p:txBody>
      </p:sp>
      <p:sp>
        <p:nvSpPr>
          <p:cNvPr id="3" name="Content Placeholder 2"/>
          <p:cNvSpPr>
            <a:spLocks noGrp="1"/>
          </p:cNvSpPr>
          <p:nvPr>
            <p:ph idx="1"/>
          </p:nvPr>
        </p:nvSpPr>
        <p:spPr>
          <a:ln>
            <a:solidFill>
              <a:schemeClr val="accent1"/>
            </a:solidFill>
          </a:ln>
        </p:spPr>
        <p:txBody>
          <a:bodyPr>
            <a:normAutofit fontScale="70000" lnSpcReduction="20000"/>
          </a:bodyPr>
          <a:lstStyle/>
          <a:p>
            <a:pPr>
              <a:buNone/>
            </a:pPr>
            <a:r>
              <a:rPr lang="en-US" dirty="0" smtClean="0"/>
              <a:t>	Hey </a:t>
            </a:r>
            <a:r>
              <a:rPr lang="en-US" dirty="0"/>
              <a:t>all </a:t>
            </a:r>
          </a:p>
          <a:p>
            <a:pPr>
              <a:buNone/>
            </a:pPr>
            <a:r>
              <a:rPr lang="en-US" dirty="0"/>
              <a:t> </a:t>
            </a:r>
          </a:p>
          <a:p>
            <a:pPr>
              <a:buNone/>
            </a:pPr>
            <a:r>
              <a:rPr lang="en-US" dirty="0"/>
              <a:t>      For March and in light of the recent storms I have used information form </a:t>
            </a:r>
            <a:r>
              <a:rPr lang="en-US" u="sng" dirty="0">
                <a:hlinkClick r:id="rId2"/>
              </a:rPr>
              <a:t>ready.gov</a:t>
            </a:r>
            <a:r>
              <a:rPr lang="en-US" dirty="0"/>
              <a:t> to create this bulletin board it has a lot of great tips. I have included the background, all the information and the finished product. Oh and I am Licensed </a:t>
            </a:r>
            <a:r>
              <a:rPr lang="en-US" dirty="0" err="1"/>
              <a:t>Skywarn</a:t>
            </a:r>
            <a:r>
              <a:rPr lang="en-US" dirty="0"/>
              <a:t> Storm Spotter for the National Weather Service. So I love storms and want to keep my residents safe and informed of the storm.  </a:t>
            </a:r>
          </a:p>
          <a:p>
            <a:pPr>
              <a:buNone/>
            </a:pPr>
            <a:r>
              <a:rPr lang="en-US" dirty="0"/>
              <a:t> </a:t>
            </a:r>
          </a:p>
          <a:p>
            <a:pPr>
              <a:buNone/>
            </a:pPr>
            <a:r>
              <a:rPr lang="en-US" b="1" dirty="0" smtClean="0"/>
              <a:t>	Benjamin </a:t>
            </a:r>
            <a:r>
              <a:rPr lang="en-US" b="1" dirty="0" err="1"/>
              <a:t>Throm</a:t>
            </a:r>
            <a:endParaRPr lang="en-US" dirty="0"/>
          </a:p>
          <a:p>
            <a:pPr>
              <a:buNone/>
            </a:pPr>
            <a:r>
              <a:rPr lang="en-US" dirty="0" smtClean="0"/>
              <a:t>	Resident </a:t>
            </a:r>
            <a:r>
              <a:rPr lang="en-US" dirty="0"/>
              <a:t>Assistant</a:t>
            </a:r>
          </a:p>
          <a:p>
            <a:pPr>
              <a:buNone/>
            </a:pPr>
            <a:r>
              <a:rPr lang="en-US" dirty="0" smtClean="0"/>
              <a:t>	466 </a:t>
            </a:r>
            <a:r>
              <a:rPr lang="en-US" dirty="0"/>
              <a:t>Perrin Hall</a:t>
            </a:r>
          </a:p>
          <a:p>
            <a:pPr>
              <a:buNone/>
            </a:pPr>
            <a:r>
              <a:rPr lang="en-US" dirty="0" smtClean="0"/>
              <a:t>	</a:t>
            </a:r>
            <a:r>
              <a:rPr lang="en-US" dirty="0" smtClean="0"/>
              <a:t>Northwest </a:t>
            </a:r>
            <a:r>
              <a:rPr lang="en-US" smtClean="0"/>
              <a:t>Missouri </a:t>
            </a:r>
            <a:r>
              <a:rPr lang="en-US" smtClean="0"/>
              <a:t>S</a:t>
            </a:r>
            <a:r>
              <a:rPr lang="en-US" smtClean="0"/>
              <a:t>tate </a:t>
            </a:r>
            <a:r>
              <a:rPr lang="en-US" dirty="0" smtClean="0"/>
              <a:t>University</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Users\owner\AppData\Local\Microsoft\Windows\Temporary Internet Files\Content.Outlook\J2MMZ8L3\2012-03-14_13-36-32_547 (2).jpg"/>
          <p:cNvPicPr>
            <a:picLocks noChangeAspect="1" noChangeArrowheads="1"/>
          </p:cNvPicPr>
          <p:nvPr/>
        </p:nvPicPr>
        <p:blipFill>
          <a:blip r:embed="rId2" cstate="print"/>
          <a:srcRect/>
          <a:stretch>
            <a:fillRect/>
          </a:stretch>
        </p:blipFill>
        <p:spPr bwMode="auto">
          <a:xfrm>
            <a:off x="621792" y="478536"/>
            <a:ext cx="7900416" cy="590092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0" y="20851"/>
            <a:ext cx="184731" cy="415498"/>
          </a:xfrm>
          <a:prstGeom prst="rect">
            <a:avLst/>
          </a:prstGeom>
          <a:noFill/>
          <a:ln w="9525">
            <a:noFill/>
            <a:miter lim="800000"/>
            <a:headEnd/>
            <a:tailEnd/>
          </a:ln>
          <a:effectLst/>
        </p:spPr>
        <p:txBody>
          <a:bodyPr vert="horz" wrap="non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itle 4"/>
          <p:cNvSpPr>
            <a:spLocks noGrp="1"/>
          </p:cNvSpPr>
          <p:nvPr>
            <p:ph type="title"/>
          </p:nvPr>
        </p:nvSpPr>
        <p:spPr>
          <a:xfrm>
            <a:off x="457200" y="274638"/>
            <a:ext cx="8229600" cy="639762"/>
          </a:xfrm>
        </p:spPr>
        <p:txBody>
          <a:bodyPr>
            <a:normAutofit fontScale="90000"/>
          </a:bodyPr>
          <a:lstStyle/>
          <a:p>
            <a:pPr lvl="0"/>
            <a:r>
              <a:rPr kumimoji="0" lang="en-US" b="0" i="0" u="none" strike="noStrike" cap="none" normalizeH="0" baseline="0" dirty="0" smtClean="0">
                <a:ln>
                  <a:noFill/>
                </a:ln>
                <a:solidFill>
                  <a:srgbClr val="597F2B"/>
                </a:solidFill>
                <a:effectLst/>
                <a:latin typeface="Helvetica"/>
                <a:ea typeface="Times New Roman" pitchFamily="18" charset="0"/>
                <a:cs typeface="Times New Roman" pitchFamily="18" charset="0"/>
              </a:rPr>
              <a:t/>
            </a:r>
            <a:br>
              <a:rPr kumimoji="0" lang="en-US" b="0" i="0" u="none" strike="noStrike" cap="none" normalizeH="0" baseline="0" dirty="0" smtClean="0">
                <a:ln>
                  <a:noFill/>
                </a:ln>
                <a:solidFill>
                  <a:srgbClr val="597F2B"/>
                </a:solidFill>
                <a:effectLst/>
                <a:latin typeface="Helvetica"/>
                <a:ea typeface="Times New Roman" pitchFamily="18" charset="0"/>
                <a:cs typeface="Times New Roman" pitchFamily="18" charset="0"/>
              </a:rPr>
            </a:br>
            <a:r>
              <a:rPr kumimoji="0" lang="en-US" b="0" i="0" u="none" strike="noStrike" cap="none" normalizeH="0" baseline="0" dirty="0" smtClean="0">
                <a:ln>
                  <a:noFill/>
                </a:ln>
                <a:solidFill>
                  <a:srgbClr val="597F2B"/>
                </a:solidFill>
                <a:effectLst/>
                <a:latin typeface="Helvetica"/>
                <a:ea typeface="Times New Roman" pitchFamily="18" charset="0"/>
                <a:cs typeface="Times New Roman" pitchFamily="18" charset="0"/>
              </a:rPr>
              <a:t>Before Thunderstorm and Lightning</a:t>
            </a:r>
            <a:r>
              <a:rPr kumimoji="0" lang="en-US" b="0" i="0" u="none" strike="noStrike" cap="none" normalizeH="0" baseline="0" dirty="0" smtClean="0">
                <a:ln>
                  <a:noFill/>
                </a:ln>
                <a:solidFill>
                  <a:schemeClr val="tx1"/>
                </a:solidFill>
                <a:effectLst/>
                <a:latin typeface="Arial" pitchFamily="34" charset="0"/>
                <a:cs typeface="Arial" pitchFamily="34" charset="0"/>
              </a:rPr>
              <a:t/>
            </a:r>
            <a:br>
              <a:rPr kumimoji="0" lang="en-US" b="0" i="0" u="none" strike="noStrike" cap="none" normalizeH="0" baseline="0" dirty="0" smtClean="0">
                <a:ln>
                  <a:noFill/>
                </a:ln>
                <a:solidFill>
                  <a:schemeClr val="tx1"/>
                </a:solidFill>
                <a:effectLst/>
                <a:latin typeface="Arial" pitchFamily="34" charset="0"/>
                <a:cs typeface="Arial" pitchFamily="34" charset="0"/>
              </a:rPr>
            </a:br>
            <a:endParaRPr lang="en-US" dirty="0"/>
          </a:p>
        </p:txBody>
      </p:sp>
      <p:sp>
        <p:nvSpPr>
          <p:cNvPr id="6" name="Content Placeholder 5"/>
          <p:cNvSpPr>
            <a:spLocks noGrp="1"/>
          </p:cNvSpPr>
          <p:nvPr>
            <p:ph idx="1"/>
          </p:nvPr>
        </p:nvSpPr>
        <p:spPr>
          <a:xfrm>
            <a:off x="457200" y="990600"/>
            <a:ext cx="8229600" cy="5135563"/>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marL="0" lvl="0" indent="0" eaLnBrk="0" fontAlgn="base" hangingPunct="0">
              <a:spcBef>
                <a:spcPct val="0"/>
              </a:spcBef>
              <a:spcAft>
                <a:spcPct val="0"/>
              </a:spcAft>
              <a:buNone/>
            </a:pPr>
            <a:r>
              <a:rPr kumimoji="0" lang="en-US" b="1"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To prepare for a thunderstorm, you should do the following:</a:t>
            </a:r>
          </a:p>
          <a:p>
            <a:pPr marL="0" lvl="0" indent="0" eaLnBrk="0" fontAlgn="base" hangingPunct="0">
              <a:spcBef>
                <a:spcPct val="0"/>
              </a:spcBef>
              <a:spcAft>
                <a:spcPct val="0"/>
              </a:spcAft>
              <a:buNone/>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lvl="0" indent="0" eaLnBrk="0" fontAlgn="base" hangingPunct="0">
              <a:spcBef>
                <a:spcPct val="0"/>
              </a:spcBef>
              <a:spcAft>
                <a:spcPct val="0"/>
              </a:spcAft>
              <a:buFontTx/>
              <a:buChar char="•"/>
            </a:pPr>
            <a:r>
              <a:rPr kumimoji="0" lang="en-US"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To begin preparing, you should</a:t>
            </a:r>
            <a:r>
              <a:rPr lang="en-US" dirty="0">
                <a:solidFill>
                  <a:srgbClr val="333333"/>
                </a:solidFill>
                <a:ea typeface="Times New Roman" pitchFamily="18" charset="0"/>
                <a:cs typeface="Arial" pitchFamily="34" charset="0"/>
              </a:rPr>
              <a:t> </a:t>
            </a:r>
            <a:r>
              <a:rPr kumimoji="0" lang="en-US" b="1" i="0" u="none" strike="noStrike" cap="none" normalizeH="0" baseline="0" dirty="0" smtClean="0">
                <a:ln>
                  <a:noFill/>
                </a:ln>
                <a:solidFill>
                  <a:srgbClr val="597F2B"/>
                </a:solidFill>
                <a:effectLst/>
                <a:latin typeface="Arial" pitchFamily="34" charset="0"/>
                <a:ea typeface="Times New Roman" pitchFamily="18" charset="0"/>
                <a:cs typeface="Arial" pitchFamily="34" charset="0"/>
              </a:rPr>
              <a:t>build an emergency kit</a:t>
            </a:r>
            <a:r>
              <a:rPr lang="en-US" b="1" dirty="0">
                <a:solidFill>
                  <a:srgbClr val="333333"/>
                </a:solidFill>
                <a:ea typeface="Times New Roman" pitchFamily="18" charset="0"/>
                <a:cs typeface="Arial" pitchFamily="34" charset="0"/>
              </a:rPr>
              <a:t> </a:t>
            </a:r>
            <a:r>
              <a:rPr kumimoji="0" lang="en-US" b="1"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and</a:t>
            </a:r>
            <a:r>
              <a:rPr lang="en-US" b="1" dirty="0">
                <a:solidFill>
                  <a:srgbClr val="333333"/>
                </a:solidFill>
                <a:ea typeface="Times New Roman" pitchFamily="18" charset="0"/>
                <a:cs typeface="Arial" pitchFamily="34" charset="0"/>
              </a:rPr>
              <a:t> </a:t>
            </a:r>
            <a:r>
              <a:rPr kumimoji="0" lang="en-US" b="1" i="0" u="none" strike="noStrike" cap="none" normalizeH="0" baseline="0" dirty="0" smtClean="0">
                <a:ln>
                  <a:noFill/>
                </a:ln>
                <a:solidFill>
                  <a:srgbClr val="597F2B"/>
                </a:solidFill>
                <a:effectLst/>
                <a:latin typeface="Arial" pitchFamily="34" charset="0"/>
                <a:ea typeface="Times New Roman" pitchFamily="18" charset="0"/>
                <a:cs typeface="Arial" pitchFamily="34" charset="0"/>
              </a:rPr>
              <a:t>make a family communications plan</a:t>
            </a:r>
            <a:r>
              <a:rPr kumimoji="0" lang="en-US"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a:t>
            </a:r>
          </a:p>
          <a:p>
            <a:pPr marL="0" lvl="0" indent="0" eaLnBrk="0" fontAlgn="base" hangingPunct="0">
              <a:spcBef>
                <a:spcPct val="0"/>
              </a:spcBef>
              <a:spcAft>
                <a:spcPct val="0"/>
              </a:spcAft>
              <a:buNone/>
            </a:pPr>
            <a:endParaRPr kumimoji="0" lang="en-US" sz="4400" b="0" i="0" u="none" strike="noStrike" cap="none" normalizeH="0" baseline="0" dirty="0" smtClean="0">
              <a:ln>
                <a:noFill/>
              </a:ln>
              <a:solidFill>
                <a:srgbClr val="333333"/>
              </a:solidFill>
              <a:effectLst/>
              <a:latin typeface="Calibri" pitchFamily="34" charset="0"/>
              <a:ea typeface="Calibri" pitchFamily="34" charset="0"/>
              <a:cs typeface="Times New Roman" pitchFamily="18" charset="0"/>
            </a:endParaRPr>
          </a:p>
          <a:p>
            <a:pPr marL="0" lvl="0" indent="0" eaLnBrk="0" fontAlgn="base" hangingPunct="0">
              <a:spcBef>
                <a:spcPct val="0"/>
              </a:spcBef>
              <a:spcAft>
                <a:spcPct val="0"/>
              </a:spcAft>
              <a:buFontTx/>
              <a:buChar char="•"/>
            </a:pPr>
            <a:r>
              <a:rPr kumimoji="0" lang="en-US" b="1"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Postpone outdoor activities</a:t>
            </a:r>
            <a:r>
              <a:rPr kumimoji="0" lang="en-US"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a:t>
            </a:r>
          </a:p>
          <a:p>
            <a:pPr marL="0" lvl="0" indent="0" eaLnBrk="0" fontAlgn="base" hangingPunct="0">
              <a:spcBef>
                <a:spcPct val="0"/>
              </a:spcBef>
              <a:spcAft>
                <a:spcPct val="0"/>
              </a:spcAft>
              <a:buNone/>
            </a:pPr>
            <a:endParaRPr kumimoji="0" lang="en-US" sz="4400" b="0" i="0" u="none" strike="noStrike" cap="none" normalizeH="0" baseline="0" dirty="0" smtClean="0">
              <a:ln>
                <a:noFill/>
              </a:ln>
              <a:solidFill>
                <a:srgbClr val="333333"/>
              </a:solidFill>
              <a:effectLst/>
              <a:latin typeface="Calibri" pitchFamily="34" charset="0"/>
              <a:ea typeface="Calibri" pitchFamily="34" charset="0"/>
              <a:cs typeface="Times New Roman" pitchFamily="18" charset="0"/>
            </a:endParaRPr>
          </a:p>
          <a:p>
            <a:pPr marL="0" lvl="0" indent="0" eaLnBrk="0" fontAlgn="base" hangingPunct="0">
              <a:spcBef>
                <a:spcPct val="0"/>
              </a:spcBef>
              <a:spcAft>
                <a:spcPct val="0"/>
              </a:spcAft>
              <a:buFontTx/>
              <a:buChar char="•"/>
            </a:pPr>
            <a:r>
              <a:rPr kumimoji="0" lang="en-US"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Remember the </a:t>
            </a:r>
            <a:r>
              <a:rPr kumimoji="0" lang="en-US" b="1"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30/30 Lightning Safety Rule</a:t>
            </a:r>
            <a:r>
              <a:rPr kumimoji="0" lang="en-US"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 Go indoors if, after seeing lightning, you cannot count to 30 before hearing thunder. Stay indoors for 30 minutes after hearing the last clap of thunder.</a:t>
            </a:r>
          </a:p>
          <a:p>
            <a:pPr marL="0" lvl="0" indent="0" eaLnBrk="0" fontAlgn="base" hangingPunct="0">
              <a:spcBef>
                <a:spcPct val="0"/>
              </a:spcBef>
              <a:spcAft>
                <a:spcPct val="0"/>
              </a:spcAft>
              <a:buNone/>
            </a:pPr>
            <a:endParaRPr kumimoji="0" lang="en-US" sz="4400" b="0" i="0" u="none" strike="noStrike" cap="none" normalizeH="0" baseline="0" dirty="0" smtClean="0">
              <a:ln>
                <a:noFill/>
              </a:ln>
              <a:solidFill>
                <a:srgbClr val="333333"/>
              </a:solidFill>
              <a:effectLst/>
              <a:latin typeface="Calibri" pitchFamily="34" charset="0"/>
              <a:ea typeface="Calibri" pitchFamily="34" charset="0"/>
              <a:cs typeface="Times New Roman" pitchFamily="18" charset="0"/>
            </a:endParaRPr>
          </a:p>
          <a:p>
            <a:pPr marL="0" lvl="0" indent="0" eaLnBrk="0" fontAlgn="base" hangingPunct="0">
              <a:spcBef>
                <a:spcPct val="0"/>
              </a:spcBef>
              <a:spcAft>
                <a:spcPct val="0"/>
              </a:spcAft>
              <a:buFontTx/>
              <a:buChar char="•"/>
            </a:pPr>
            <a:r>
              <a:rPr kumimoji="0" lang="en-US" b="1"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Secure outdoor objects </a:t>
            </a:r>
            <a:r>
              <a:rPr kumimoji="0" lang="en-US"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that could blow away or cause damage.</a:t>
            </a:r>
            <a:endParaRPr kumimoji="0" lang="en-US" sz="4400" b="0" i="0" u="none" strike="noStrike" cap="none" normalizeH="0" baseline="0" dirty="0" smtClean="0">
              <a:ln>
                <a:noFill/>
              </a:ln>
              <a:solidFill>
                <a:srgbClr val="333333"/>
              </a:solidFill>
              <a:effectLst/>
              <a:latin typeface="Calibri" pitchFamily="34" charset="0"/>
              <a:ea typeface="Calibri" pitchFamily="34"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kumimoji="0" lang="en-US" b="0" i="0" u="none" strike="noStrike" cap="none" normalizeH="0" baseline="0" dirty="0" smtClean="0">
                <a:ln>
                  <a:noFill/>
                </a:ln>
                <a:solidFill>
                  <a:srgbClr val="597F2B"/>
                </a:solidFill>
                <a:effectLst/>
                <a:latin typeface="Helvetica"/>
                <a:ea typeface="Times New Roman" pitchFamily="18" charset="0"/>
                <a:cs typeface="Times New Roman" pitchFamily="18" charset="0"/>
              </a:rPr>
              <a:t>Before Thunderstorm and Lightning</a:t>
            </a:r>
            <a:r>
              <a:rPr kumimoji="0" lang="en-US" b="0" i="0" u="none" strike="noStrike" cap="none" normalizeH="0" baseline="0" dirty="0" smtClean="0">
                <a:ln>
                  <a:noFill/>
                </a:ln>
                <a:solidFill>
                  <a:schemeClr val="tx1"/>
                </a:solidFill>
                <a:effectLst/>
                <a:latin typeface="Arial" pitchFamily="34" charset="0"/>
                <a:cs typeface="Arial" pitchFamily="34" charset="0"/>
              </a:rPr>
              <a:t/>
            </a:r>
            <a:br>
              <a:rPr kumimoji="0" lang="en-US" b="0" i="0" u="none" strike="noStrike" cap="none" normalizeH="0" baseline="0" dirty="0" smtClean="0">
                <a:ln>
                  <a:noFill/>
                </a:ln>
                <a:solidFill>
                  <a:schemeClr val="tx1"/>
                </a:solidFill>
                <a:effectLst/>
                <a:latin typeface="Arial" pitchFamily="34" charset="0"/>
                <a:cs typeface="Arial" pitchFamily="34" charset="0"/>
              </a:rPr>
            </a:br>
            <a:endParaRPr lang="en-US" dirty="0"/>
          </a:p>
        </p:txBody>
      </p:sp>
      <p:sp>
        <p:nvSpPr>
          <p:cNvPr id="3" name="Content Placeholder 2"/>
          <p:cNvSpPr>
            <a:spLocks noGrp="1"/>
          </p:cNvSpPr>
          <p:nvPr>
            <p:ph idx="1"/>
          </p:nvPr>
        </p:nvSpPr>
        <p:spPr>
          <a:xfrm>
            <a:off x="457200" y="990600"/>
            <a:ext cx="8229600" cy="5135563"/>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marL="0" lvl="0" indent="0" eaLnBrk="0" fontAlgn="base" hangingPunct="0">
              <a:spcBef>
                <a:spcPct val="0"/>
              </a:spcBef>
              <a:spcAft>
                <a:spcPct val="0"/>
              </a:spcAft>
              <a:buFontTx/>
              <a:buChar char="•"/>
            </a:pPr>
            <a:r>
              <a:rPr kumimoji="0" lang="en-US" b="1"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Get inside </a:t>
            </a:r>
            <a:r>
              <a:rPr kumimoji="0" lang="en-US"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a home, building, or hard top automobile (not a convertible). Although you may be injured if lightning strikes your car, you are much safer inside a vehicle than outside.</a:t>
            </a:r>
          </a:p>
          <a:p>
            <a:pPr marL="0" lvl="0" indent="0" eaLnBrk="0" fontAlgn="base" hangingPunct="0">
              <a:spcBef>
                <a:spcPct val="0"/>
              </a:spcBef>
              <a:spcAft>
                <a:spcPct val="0"/>
              </a:spcAft>
              <a:buNone/>
            </a:pPr>
            <a:endParaRPr kumimoji="0" lang="en-US" sz="4400" b="0" i="0" u="none" strike="noStrike" cap="none" normalizeH="0" baseline="0" dirty="0" smtClean="0">
              <a:ln>
                <a:noFill/>
              </a:ln>
              <a:solidFill>
                <a:srgbClr val="333333"/>
              </a:solidFill>
              <a:effectLst/>
              <a:latin typeface="Calibri" pitchFamily="34" charset="0"/>
              <a:ea typeface="Calibri" pitchFamily="34" charset="0"/>
              <a:cs typeface="Times New Roman" pitchFamily="18" charset="0"/>
            </a:endParaRPr>
          </a:p>
          <a:p>
            <a:pPr marL="0" lvl="0" indent="0" eaLnBrk="0" fontAlgn="base" hangingPunct="0">
              <a:spcBef>
                <a:spcPct val="0"/>
              </a:spcBef>
              <a:spcAft>
                <a:spcPct val="0"/>
              </a:spcAft>
              <a:buFontTx/>
              <a:buChar char="•"/>
            </a:pPr>
            <a:r>
              <a:rPr kumimoji="0" lang="en-US"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Remember, </a:t>
            </a:r>
            <a:r>
              <a:rPr kumimoji="0" lang="en-US" b="1"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rubber-soled shoes and rubber tires provide NO protection from lightning</a:t>
            </a:r>
            <a:r>
              <a:rPr kumimoji="0" lang="en-US"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 However, the steel frame of a hard-topped vehicle provides increased protection if you are not touching metal.</a:t>
            </a:r>
          </a:p>
          <a:p>
            <a:pPr marL="0" lvl="0" indent="0" eaLnBrk="0" fontAlgn="base" hangingPunct="0">
              <a:spcBef>
                <a:spcPct val="0"/>
              </a:spcBef>
              <a:spcAft>
                <a:spcPct val="0"/>
              </a:spcAft>
              <a:buFontTx/>
              <a:buChar char="•"/>
            </a:pPr>
            <a:endParaRPr kumimoji="0" lang="en-US" sz="4400" b="0" i="0" u="none" strike="noStrike" cap="none" normalizeH="0" baseline="0" dirty="0" smtClean="0">
              <a:ln>
                <a:noFill/>
              </a:ln>
              <a:solidFill>
                <a:srgbClr val="333333"/>
              </a:solidFill>
              <a:effectLst/>
              <a:latin typeface="Calibri" pitchFamily="34" charset="0"/>
              <a:ea typeface="Calibri" pitchFamily="34" charset="0"/>
              <a:cs typeface="Times New Roman" pitchFamily="18" charset="0"/>
            </a:endParaRPr>
          </a:p>
          <a:p>
            <a:pPr marL="0" lvl="0" indent="0" eaLnBrk="0" fontAlgn="base" hangingPunct="0">
              <a:spcBef>
                <a:spcPct val="0"/>
              </a:spcBef>
              <a:spcAft>
                <a:spcPct val="0"/>
              </a:spcAft>
              <a:buFontTx/>
              <a:buChar char="•"/>
            </a:pPr>
            <a:r>
              <a:rPr kumimoji="0" lang="en-US" b="1"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Shutter windows and secure outside doors</a:t>
            </a:r>
            <a:r>
              <a:rPr kumimoji="0" lang="en-US"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 If shutters are not available, close window blinds, shades or curtains.</a:t>
            </a:r>
          </a:p>
          <a:p>
            <a:pPr marL="0" lvl="0" indent="0" eaLnBrk="0" fontAlgn="base" hangingPunct="0">
              <a:spcBef>
                <a:spcPct val="0"/>
              </a:spcBef>
              <a:spcAft>
                <a:spcPct val="0"/>
              </a:spcAft>
              <a:buNone/>
            </a:pPr>
            <a:endParaRPr kumimoji="0" lang="en-US" sz="4400" b="0" i="0" u="none" strike="noStrike" cap="none" normalizeH="0" baseline="0" dirty="0" smtClean="0">
              <a:ln>
                <a:noFill/>
              </a:ln>
              <a:solidFill>
                <a:srgbClr val="333333"/>
              </a:solidFill>
              <a:effectLst/>
              <a:latin typeface="Calibri" pitchFamily="34" charset="0"/>
              <a:ea typeface="Calibri" pitchFamily="34" charset="0"/>
              <a:cs typeface="Times New Roman" pitchFamily="18" charset="0"/>
            </a:endParaRPr>
          </a:p>
          <a:p>
            <a:pPr marL="0" lvl="0" indent="0" eaLnBrk="0" fontAlgn="base" hangingPunct="0">
              <a:spcBef>
                <a:spcPct val="0"/>
              </a:spcBef>
              <a:spcAft>
                <a:spcPct val="0"/>
              </a:spcAft>
              <a:buFontTx/>
              <a:buChar char="•"/>
            </a:pPr>
            <a:r>
              <a:rPr kumimoji="0" lang="en-US" b="1"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Unplug</a:t>
            </a:r>
            <a:r>
              <a:rPr kumimoji="0" lang="en-US"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 any electronic equipment well before the storm arrives.</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Facts about Thunderstorms</a:t>
            </a:r>
            <a:endParaRPr lang="en-US" dirty="0"/>
          </a:p>
        </p:txBody>
      </p:sp>
      <p:sp>
        <p:nvSpPr>
          <p:cNvPr id="3" name="Content Placeholder 2"/>
          <p:cNvSpPr>
            <a:spLocks noGrp="1"/>
          </p:cNvSpPr>
          <p:nvPr>
            <p:ph idx="1"/>
          </p:nvPr>
        </p:nvSpPr>
        <p:spPr>
          <a:xfrm>
            <a:off x="457200" y="1295400"/>
            <a:ext cx="8229600" cy="4830763"/>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lvl="0"/>
            <a:r>
              <a:rPr lang="en-US" dirty="0" smtClean="0"/>
              <a:t>They </a:t>
            </a:r>
            <a:r>
              <a:rPr lang="en-US" dirty="0"/>
              <a:t>may occur singly, in clusters or in lines</a:t>
            </a:r>
            <a:r>
              <a:rPr lang="en-US" dirty="0" smtClean="0"/>
              <a:t>.</a:t>
            </a:r>
          </a:p>
          <a:p>
            <a:pPr lvl="0"/>
            <a:endParaRPr lang="en-US" dirty="0"/>
          </a:p>
          <a:p>
            <a:pPr lvl="0"/>
            <a:r>
              <a:rPr lang="en-US" dirty="0"/>
              <a:t>Some of the most severe occur when a single thunderstorm affects one location for an extended time</a:t>
            </a:r>
            <a:r>
              <a:rPr lang="en-US" dirty="0" smtClean="0"/>
              <a:t>.</a:t>
            </a:r>
          </a:p>
          <a:p>
            <a:pPr lvl="0"/>
            <a:endParaRPr lang="en-US" dirty="0"/>
          </a:p>
          <a:p>
            <a:pPr lvl="0"/>
            <a:r>
              <a:rPr lang="en-US" dirty="0"/>
              <a:t>Thunderstorms typically produce heavy rain for a brief period, anywhere from 30 minutes to an hour</a:t>
            </a:r>
            <a:r>
              <a:rPr lang="en-US" dirty="0" smtClean="0"/>
              <a:t>.</a:t>
            </a:r>
          </a:p>
          <a:p>
            <a:pPr lvl="0"/>
            <a:endParaRPr lang="en-US" dirty="0"/>
          </a:p>
          <a:p>
            <a:pPr lvl="0"/>
            <a:r>
              <a:rPr lang="en-US" dirty="0"/>
              <a:t>Warm, humid conditions are highly favorable for thunderstorm development</a:t>
            </a:r>
            <a:r>
              <a:rPr lang="en-US" dirty="0" smtClean="0"/>
              <a:t>.</a:t>
            </a:r>
          </a:p>
          <a:p>
            <a:pPr lvl="0"/>
            <a:endParaRPr lang="en-US" dirty="0"/>
          </a:p>
          <a:p>
            <a:pPr lvl="0"/>
            <a:r>
              <a:rPr lang="en-US" dirty="0"/>
              <a:t>About 10 percent of thunderstorms are classified as severe – one that produces hail at least three-quarters of an inch in diameter, has winds of 58 miles per hour or higher or produces a tornado.</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smtClean="0"/>
              <a:t/>
            </a:r>
            <a:br>
              <a:rPr lang="en-US" dirty="0" smtClean="0"/>
            </a:br>
            <a:r>
              <a:rPr lang="en-US" b="1" dirty="0" smtClean="0"/>
              <a:t>Facts about Lightning</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059363"/>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lvl="0"/>
            <a:r>
              <a:rPr lang="en-US" dirty="0" smtClean="0"/>
              <a:t>Lightning’s </a:t>
            </a:r>
            <a:r>
              <a:rPr lang="en-US" dirty="0"/>
              <a:t>unpredictability increases the risk to individuals and property.</a:t>
            </a:r>
          </a:p>
          <a:p>
            <a:pPr lvl="0"/>
            <a:r>
              <a:rPr lang="en-US" dirty="0"/>
              <a:t>Lightning often strikes outside of heavy rain and may occur as far as 10 miles away from any rainfall.</a:t>
            </a:r>
          </a:p>
          <a:p>
            <a:pPr lvl="0"/>
            <a:r>
              <a:rPr lang="en-US" dirty="0"/>
              <a:t>“Heat lightning” is actually lightning from a thunderstorm too far away from thunder to be heard. However, the storm may be moving in your direction.</a:t>
            </a:r>
          </a:p>
          <a:p>
            <a:pPr lvl="0"/>
            <a:r>
              <a:rPr lang="en-US" dirty="0"/>
              <a:t>Most lightning deaths and injuries occur when people are caught outdoors in the summer months during the afternoon and evening.</a:t>
            </a:r>
          </a:p>
          <a:p>
            <a:pPr lvl="0"/>
            <a:r>
              <a:rPr lang="en-US" dirty="0"/>
              <a:t>Your chances of being struck by lightning are estimated to be 1 in 600,000 but could be reduced even further by following safety precautions.</a:t>
            </a:r>
          </a:p>
          <a:p>
            <a:pPr lvl="0"/>
            <a:r>
              <a:rPr lang="en-US" dirty="0"/>
              <a:t>Lightning strike victims carry no electrical charge and should be attended to immediately.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
            </a:r>
            <a:br>
              <a:rPr lang="en-US" b="1" dirty="0" smtClean="0"/>
            </a:br>
            <a:r>
              <a:rPr lang="en-US" b="1" dirty="0" smtClean="0"/>
              <a:t>Lightning Safety When Outdoors</a:t>
            </a:r>
            <a:br>
              <a:rPr lang="en-US" b="1" dirty="0" smtClean="0"/>
            </a:br>
            <a:endParaRPr lang="en-US" dirty="0"/>
          </a:p>
        </p:txBody>
      </p:sp>
      <p:sp>
        <p:nvSpPr>
          <p:cNvPr id="3" name="Content Placeholder 2"/>
          <p:cNvSpPr>
            <a:spLocks noGrp="1"/>
          </p:cNvSpPr>
          <p:nvPr>
            <p:ph idx="1"/>
          </p:nvPr>
        </p:nvSpPr>
        <p:spPr>
          <a:xfrm>
            <a:off x="457200" y="990600"/>
            <a:ext cx="8229600" cy="5135563"/>
          </a:xfrm>
        </p:spPr>
        <p:style>
          <a:lnRef idx="2">
            <a:schemeClr val="accent1"/>
          </a:lnRef>
          <a:fillRef idx="1">
            <a:schemeClr val="lt1"/>
          </a:fillRef>
          <a:effectRef idx="0">
            <a:schemeClr val="accent1"/>
          </a:effectRef>
          <a:fontRef idx="minor">
            <a:schemeClr val="dk1"/>
          </a:fontRef>
        </p:style>
        <p:txBody>
          <a:bodyPr>
            <a:normAutofit fontScale="55000" lnSpcReduction="20000"/>
          </a:bodyPr>
          <a:lstStyle/>
          <a:p>
            <a:pPr>
              <a:buNone/>
            </a:pPr>
            <a:r>
              <a:rPr lang="en-US" dirty="0"/>
              <a:t> </a:t>
            </a:r>
            <a:r>
              <a:rPr lang="en-US" b="1" cap="all" dirty="0" smtClean="0"/>
              <a:t>IF </a:t>
            </a:r>
            <a:r>
              <a:rPr lang="en-US" b="1" cap="all" dirty="0"/>
              <a:t>YOU </a:t>
            </a:r>
            <a:r>
              <a:rPr lang="en-US" b="1" cap="all" dirty="0" smtClean="0"/>
              <a:t>ARE:		THEN:</a:t>
            </a:r>
          </a:p>
          <a:p>
            <a:pPr>
              <a:buNone/>
            </a:pPr>
            <a:endParaRPr lang="en-US" dirty="0"/>
          </a:p>
          <a:p>
            <a:r>
              <a:rPr lang="en-US" dirty="0"/>
              <a:t>In a </a:t>
            </a:r>
            <a:r>
              <a:rPr lang="en-US" dirty="0" smtClean="0"/>
              <a:t>forest		Seek </a:t>
            </a:r>
            <a:r>
              <a:rPr lang="en-US" dirty="0"/>
              <a:t>shelter in a low area under a thick growth of </a:t>
            </a:r>
            <a:r>
              <a:rPr lang="en-US" dirty="0" smtClean="0"/>
              <a:t>small</a:t>
            </a:r>
          </a:p>
          <a:p>
            <a:pPr>
              <a:buNone/>
            </a:pPr>
            <a:r>
              <a:rPr lang="en-US" dirty="0"/>
              <a:t>	</a:t>
            </a:r>
            <a:r>
              <a:rPr lang="en-US" dirty="0" smtClean="0"/>
              <a:t>			trees.</a:t>
            </a:r>
          </a:p>
          <a:p>
            <a:pPr>
              <a:buNone/>
            </a:pPr>
            <a:endParaRPr lang="en-US" dirty="0"/>
          </a:p>
          <a:p>
            <a:r>
              <a:rPr lang="en-US" dirty="0"/>
              <a:t>In an open </a:t>
            </a:r>
            <a:r>
              <a:rPr lang="en-US" dirty="0" smtClean="0"/>
              <a:t>area 	Go </a:t>
            </a:r>
            <a:r>
              <a:rPr lang="en-US" dirty="0"/>
              <a:t>to a low place such as a ravine or valley. Be alert </a:t>
            </a:r>
            <a:r>
              <a:rPr lang="en-US" dirty="0" smtClean="0"/>
              <a:t>for flash </a:t>
            </a:r>
            <a:r>
              <a:rPr lang="en-US" dirty="0"/>
              <a:t>floods</a:t>
            </a:r>
            <a:r>
              <a:rPr lang="en-US" dirty="0" smtClean="0"/>
              <a:t>.</a:t>
            </a:r>
          </a:p>
          <a:p>
            <a:endParaRPr lang="en-US" dirty="0"/>
          </a:p>
          <a:p>
            <a:r>
              <a:rPr lang="en-US" dirty="0"/>
              <a:t>On open </a:t>
            </a:r>
            <a:r>
              <a:rPr lang="en-US" dirty="0" smtClean="0"/>
              <a:t>water		Get </a:t>
            </a:r>
            <a:r>
              <a:rPr lang="en-US" dirty="0"/>
              <a:t>to land and find shelter immediately</a:t>
            </a:r>
            <a:r>
              <a:rPr lang="en-US" dirty="0" smtClean="0"/>
              <a:t>.</a:t>
            </a:r>
          </a:p>
          <a:p>
            <a:endParaRPr lang="en-US" dirty="0"/>
          </a:p>
          <a:p>
            <a:r>
              <a:rPr lang="en-US" dirty="0"/>
              <a:t>Anywhere you feel your hair </a:t>
            </a:r>
            <a:endParaRPr lang="en-US" dirty="0" smtClean="0"/>
          </a:p>
          <a:p>
            <a:pPr>
              <a:buNone/>
            </a:pPr>
            <a:r>
              <a:rPr lang="en-US" dirty="0"/>
              <a:t>	</a:t>
            </a:r>
            <a:r>
              <a:rPr lang="en-US" dirty="0" smtClean="0"/>
              <a:t>stand </a:t>
            </a:r>
            <a:r>
              <a:rPr lang="en-US" dirty="0"/>
              <a:t>on </a:t>
            </a:r>
            <a:r>
              <a:rPr lang="en-US" dirty="0" smtClean="0"/>
              <a:t>end</a:t>
            </a:r>
          </a:p>
          <a:p>
            <a:pPr>
              <a:buNone/>
            </a:pPr>
            <a:r>
              <a:rPr lang="en-US" dirty="0"/>
              <a:t>	</a:t>
            </a:r>
            <a:r>
              <a:rPr lang="en-US" dirty="0" smtClean="0"/>
              <a:t> </a:t>
            </a:r>
            <a:r>
              <a:rPr lang="en-US" dirty="0"/>
              <a:t>(which </a:t>
            </a:r>
            <a:r>
              <a:rPr lang="en-US" dirty="0" smtClean="0"/>
              <a:t>indicates that </a:t>
            </a:r>
            <a:r>
              <a:rPr lang="en-US" dirty="0"/>
              <a:t>lightning </a:t>
            </a:r>
            <a:endParaRPr lang="en-US" dirty="0" smtClean="0"/>
          </a:p>
          <a:p>
            <a:pPr>
              <a:buNone/>
            </a:pPr>
            <a:r>
              <a:rPr lang="en-US" dirty="0"/>
              <a:t>	</a:t>
            </a:r>
            <a:r>
              <a:rPr lang="en-US" dirty="0" smtClean="0"/>
              <a:t>is </a:t>
            </a:r>
            <a:r>
              <a:rPr lang="en-US" dirty="0"/>
              <a:t>about to </a:t>
            </a:r>
            <a:r>
              <a:rPr lang="en-US" dirty="0" smtClean="0"/>
              <a:t>strike)	Squat </a:t>
            </a:r>
            <a:r>
              <a:rPr lang="en-US" dirty="0"/>
              <a:t>low to the ground on the balls of your </a:t>
            </a:r>
            <a:r>
              <a:rPr lang="en-US" dirty="0" smtClean="0"/>
              <a:t>				feet</a:t>
            </a:r>
            <a:r>
              <a:rPr lang="en-US" dirty="0"/>
              <a:t>. Place </a:t>
            </a:r>
            <a:r>
              <a:rPr lang="en-US" dirty="0" smtClean="0"/>
              <a:t>your </a:t>
            </a:r>
            <a:r>
              <a:rPr lang="en-US" dirty="0"/>
              <a:t>hands over your ears and your </a:t>
            </a:r>
            <a:r>
              <a:rPr lang="en-US" dirty="0" smtClean="0"/>
              <a:t>				head </a:t>
            </a:r>
            <a:r>
              <a:rPr lang="en-US" dirty="0"/>
              <a:t>between your knees. Make </a:t>
            </a:r>
            <a:r>
              <a:rPr lang="en-US" dirty="0" smtClean="0"/>
              <a:t>yourself </a:t>
            </a:r>
            <a:r>
              <a:rPr lang="en-US" dirty="0"/>
              <a:t>the smallest </a:t>
            </a:r>
            <a:r>
              <a:rPr lang="en-US" dirty="0" smtClean="0"/>
              <a:t>			target </a:t>
            </a:r>
            <a:r>
              <a:rPr lang="en-US" dirty="0"/>
              <a:t>possible and minimize your </a:t>
            </a:r>
            <a:r>
              <a:rPr lang="en-US" dirty="0" smtClean="0"/>
              <a:t>contact </a:t>
            </a:r>
            <a:r>
              <a:rPr lang="en-US" dirty="0"/>
              <a:t>it </a:t>
            </a:r>
            <a:r>
              <a:rPr lang="en-US" dirty="0" smtClean="0"/>
              <a:t>				the </a:t>
            </a:r>
            <a:r>
              <a:rPr lang="en-US" dirty="0"/>
              <a:t>ground. DO NOT lie flat on the ground.</a:t>
            </a:r>
          </a:p>
          <a:p>
            <a:pPr>
              <a:buNone/>
            </a:pPr>
            <a:r>
              <a:rPr lang="en-US" dirty="0"/>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
            </a:r>
            <a:br>
              <a:rPr lang="en-US" dirty="0" smtClean="0"/>
            </a:br>
            <a:r>
              <a:rPr lang="en-US" dirty="0" smtClean="0"/>
              <a:t>During </a:t>
            </a:r>
            <a:r>
              <a:rPr lang="en-US" dirty="0"/>
              <a:t>Thunderstorms and Lightning</a:t>
            </a:r>
            <a:br>
              <a:rPr lang="en-US" dirty="0"/>
            </a:br>
            <a:endParaRPr lang="en-US" dirty="0"/>
          </a:p>
        </p:txBody>
      </p:sp>
      <p:sp>
        <p:nvSpPr>
          <p:cNvPr id="3" name="Content Placeholder 2"/>
          <p:cNvSpPr>
            <a:spLocks noGrp="1"/>
          </p:cNvSpPr>
          <p:nvPr>
            <p:ph idx="1"/>
          </p:nvPr>
        </p:nvSpPr>
        <p:spPr>
          <a:xfrm>
            <a:off x="457200" y="1219200"/>
            <a:ext cx="8229600" cy="4906963"/>
          </a:xfrm>
        </p:spPr>
        <p:style>
          <a:lnRef idx="2">
            <a:schemeClr val="accent1"/>
          </a:lnRef>
          <a:fillRef idx="1">
            <a:schemeClr val="lt1"/>
          </a:fillRef>
          <a:effectRef idx="0">
            <a:schemeClr val="accent1"/>
          </a:effectRef>
          <a:fontRef idx="minor">
            <a:schemeClr val="dk1"/>
          </a:fontRef>
        </p:style>
        <p:txBody>
          <a:bodyPr>
            <a:normAutofit fontScale="47500" lnSpcReduction="20000"/>
          </a:bodyPr>
          <a:lstStyle/>
          <a:p>
            <a:pPr>
              <a:buNone/>
            </a:pPr>
            <a:r>
              <a:rPr lang="en-US" sz="3800" b="1" dirty="0" smtClean="0"/>
              <a:t>	If </a:t>
            </a:r>
            <a:r>
              <a:rPr lang="en-US" sz="3800" b="1" dirty="0"/>
              <a:t>thunderstorm and lightning are occurring in your area, you should</a:t>
            </a:r>
            <a:r>
              <a:rPr lang="en-US" sz="3800" b="1" dirty="0" smtClean="0"/>
              <a:t>:</a:t>
            </a:r>
          </a:p>
          <a:p>
            <a:endParaRPr lang="en-US" sz="3800" b="1" dirty="0"/>
          </a:p>
          <a:p>
            <a:pPr lvl="0"/>
            <a:r>
              <a:rPr lang="en-US" sz="4400" dirty="0"/>
              <a:t>Use your battery-operated NOAA Weather Radio for updates from local officials</a:t>
            </a:r>
            <a:r>
              <a:rPr lang="en-US" sz="4400" dirty="0" smtClean="0"/>
              <a:t>.</a:t>
            </a:r>
          </a:p>
          <a:p>
            <a:pPr lvl="0"/>
            <a:endParaRPr lang="en-US" sz="4400" dirty="0"/>
          </a:p>
          <a:p>
            <a:pPr lvl="0"/>
            <a:r>
              <a:rPr lang="en-US" sz="4400" dirty="0"/>
              <a:t>Avoid contact with corded phones. Use a corded telephone only for emergencies. Cordless and cellular telephones are safe to use</a:t>
            </a:r>
            <a:r>
              <a:rPr lang="en-US" sz="4400" dirty="0" smtClean="0"/>
              <a:t>.</a:t>
            </a:r>
          </a:p>
          <a:p>
            <a:pPr lvl="0"/>
            <a:endParaRPr lang="en-US" sz="4400" dirty="0"/>
          </a:p>
          <a:p>
            <a:pPr lvl="0"/>
            <a:r>
              <a:rPr lang="en-US" sz="4400" dirty="0"/>
              <a:t>Avoid contact with electrical equipment or cords. Unplug appliances and other electrical items such as computers and turn off air conditioners. Power surges from lightning can cause serious damage</a:t>
            </a:r>
            <a:r>
              <a:rPr lang="en-US" sz="4400" dirty="0" smtClean="0"/>
              <a:t>.</a:t>
            </a:r>
          </a:p>
          <a:p>
            <a:pPr lvl="0">
              <a:buNone/>
            </a:pPr>
            <a:endParaRPr lang="en-US" sz="4400" dirty="0"/>
          </a:p>
          <a:p>
            <a:pPr lvl="0"/>
            <a:r>
              <a:rPr lang="en-US" sz="4400" dirty="0"/>
              <a:t>Avoid contact with plumbing. Do not wash your hands, do not take a shower, do not wash dishes, and do not do laundry. Plumbing and bathroom fixtures can conduct electricity.</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1077</Words>
  <Application>Microsoft Office PowerPoint</Application>
  <PresentationFormat>On-screen Show (4:3)</PresentationFormat>
  <Paragraphs>199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Storm Safety</vt:lpstr>
      <vt:lpstr>Slide 2</vt:lpstr>
      <vt:lpstr>Slide 3</vt:lpstr>
      <vt:lpstr> Before Thunderstorm and Lightning </vt:lpstr>
      <vt:lpstr>Before Thunderstorm and Lightning </vt:lpstr>
      <vt:lpstr>Facts about Thunderstorms</vt:lpstr>
      <vt:lpstr> Facts about Lightning </vt:lpstr>
      <vt:lpstr> Lightning Safety When Outdoors </vt:lpstr>
      <vt:lpstr> During Thunderstorms and Lightning </vt:lpstr>
      <vt:lpstr>During Thunderstorms and Lightning</vt:lpstr>
      <vt:lpstr>Know the Terms</vt:lpstr>
      <vt:lpstr>Before a Tornado</vt:lpstr>
      <vt:lpstr>Tornado facts I</vt:lpstr>
      <vt:lpstr>Tornado facts II</vt:lpstr>
      <vt:lpstr> During a Tornado </vt:lpstr>
      <vt:lpstr>If you are in a  structure  (e.g. residence, small building, school, nursing home, hospital, factory, shopping center, high-rise building)</vt:lpstr>
      <vt:lpstr>If you are in a structure</vt:lpstr>
      <vt:lpstr>If you are in a trailer or mobile home</vt:lpstr>
      <vt:lpstr>If you are in the outside with no shelter</vt:lpstr>
      <vt:lpstr>If you are in the outside with no shelter</vt:lpstr>
      <vt:lpstr>Basic Disasters Supplies Kit</vt:lpstr>
      <vt:lpstr>Basic Disasters Supplies Kit continued</vt:lpstr>
      <vt:lpstr> Once you have gathered the supplies for a basic emergency kit, you may want to consider adding the following items: </vt:lpstr>
      <vt:lpstr>Once you have gathered the supplies for a basic emergency kit, you may want to consider adding the following items:</vt:lpstr>
      <vt:lpstr>Note from author</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owner</cp:lastModifiedBy>
  <cp:revision>25</cp:revision>
  <dcterms:created xsi:type="dcterms:W3CDTF">2012-03-22T17:43:08Z</dcterms:created>
  <dcterms:modified xsi:type="dcterms:W3CDTF">2012-03-26T02:08:15Z</dcterms:modified>
</cp:coreProperties>
</file>