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6" r:id="rId2"/>
    <p:sldId id="265" r:id="rId3"/>
    <p:sldId id="266" r:id="rId4"/>
    <p:sldId id="267" r:id="rId5"/>
    <p:sldId id="268" r:id="rId6"/>
    <p:sldId id="277" r:id="rId7"/>
    <p:sldId id="269" r:id="rId8"/>
    <p:sldId id="276" r:id="rId9"/>
    <p:sldId id="270" r:id="rId10"/>
    <p:sldId id="271" r:id="rId11"/>
    <p:sldId id="278" r:id="rId12"/>
    <p:sldId id="272" r:id="rId13"/>
    <p:sldId id="273" r:id="rId14"/>
    <p:sldId id="274" r:id="rId15"/>
    <p:sldId id="275" r:id="rId16"/>
    <p:sldId id="279" r:id="rId17"/>
    <p:sldId id="280" r:id="rId18"/>
    <p:sldId id="281" r:id="rId19"/>
    <p:sldId id="282" r:id="rId20"/>
    <p:sldId id="283" r:id="rId21"/>
    <p:sldId id="284" r:id="rId22"/>
    <p:sldId id="285" r:id="rId23"/>
    <p:sldId id="293" r:id="rId24"/>
    <p:sldId id="294" r:id="rId25"/>
    <p:sldId id="295" r:id="rId26"/>
    <p:sldId id="296" r:id="rId27"/>
    <p:sldId id="297" r:id="rId28"/>
    <p:sldId id="298" r:id="rId29"/>
    <p:sldId id="286" r:id="rId30"/>
    <p:sldId id="287" r:id="rId31"/>
    <p:sldId id="302" r:id="rId32"/>
    <p:sldId id="303" r:id="rId33"/>
    <p:sldId id="304" r:id="rId34"/>
    <p:sldId id="300" r:id="rId35"/>
    <p:sldId id="299" r:id="rId36"/>
    <p:sldId id="301" r:id="rId37"/>
    <p:sldId id="289" r:id="rId38"/>
    <p:sldId id="290" r:id="rId39"/>
    <p:sldId id="291" r:id="rId40"/>
    <p:sldId id="292" r:id="rId41"/>
    <p:sldId id="30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FB206-8A4A-1643-B0F3-C1907C85ABAD}" type="datetimeFigureOut">
              <a:rPr lang="en-US" smtClean="0"/>
              <a:pPr/>
              <a:t>2/24/2012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12C40B-092C-5D44-800E-577CE70AC8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B206-8A4A-1643-B0F3-C1907C85ABAD}" type="datetimeFigureOut">
              <a:rPr lang="en-US" smtClean="0"/>
              <a:pPr/>
              <a:t>2/24/2012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2C40B-092C-5D44-800E-577CE70AC8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Evolution</a:t>
            </a:r>
            <a:endParaRPr lang="en-US" dirty="0"/>
          </a:p>
        </p:txBody>
      </p:sp>
      <p:sp>
        <p:nvSpPr>
          <p:cNvPr id="5" name="Subtitle 4"/>
          <p:cNvSpPr>
            <a:spLocks noGrp="1"/>
          </p:cNvSpPr>
          <p:nvPr>
            <p:ph type="subTitle" idx="1"/>
          </p:nvPr>
        </p:nvSpPr>
        <p:spPr/>
        <p:txBody>
          <a:bodyPr>
            <a:normAutofit fontScale="92500" lnSpcReduction="10000"/>
          </a:bodyPr>
          <a:lstStyle/>
          <a:p>
            <a:r>
              <a:rPr lang="en-US" b="1" dirty="0" smtClean="0">
                <a:solidFill>
                  <a:schemeClr val="tx1"/>
                </a:solidFill>
              </a:rPr>
              <a:t>Ben Spoerlein</a:t>
            </a:r>
            <a:br>
              <a:rPr lang="en-US" b="1" dirty="0" smtClean="0">
                <a:solidFill>
                  <a:schemeClr val="tx1"/>
                </a:solidFill>
              </a:rPr>
            </a:br>
            <a:r>
              <a:rPr lang="en-US" b="1" dirty="0" smtClean="0">
                <a:solidFill>
                  <a:schemeClr val="tx1"/>
                </a:solidFill>
              </a:rPr>
              <a:t>Resident Assistant</a:t>
            </a:r>
            <a:br>
              <a:rPr lang="en-US" b="1" dirty="0" smtClean="0">
                <a:solidFill>
                  <a:schemeClr val="tx1"/>
                </a:solidFill>
              </a:rPr>
            </a:br>
            <a:r>
              <a:rPr lang="en-US" b="1" dirty="0" smtClean="0">
                <a:solidFill>
                  <a:schemeClr val="tx1"/>
                </a:solidFill>
              </a:rPr>
              <a:t>Ball State University</a:t>
            </a:r>
            <a:br>
              <a:rPr lang="en-US" b="1" dirty="0" smtClean="0">
                <a:solidFill>
                  <a:schemeClr val="tx1"/>
                </a:solidFill>
              </a:rPr>
            </a:br>
            <a:r>
              <a:rPr lang="en-US" b="1" dirty="0" smtClean="0">
                <a:solidFill>
                  <a:schemeClr val="tx1"/>
                </a:solidFill>
              </a:rPr>
              <a:t>Muncie, IN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smtClean="0">
                <a:latin typeface="Garamond"/>
                <a:cs typeface="Garamond"/>
              </a:rPr>
              <a:t>Natural Selection</a:t>
            </a:r>
            <a:endParaRPr lang="en-US" sz="5500" b="1" dirty="0">
              <a:latin typeface="Garamond"/>
              <a:cs typeface="Garamond"/>
            </a:endParaRPr>
          </a:p>
        </p:txBody>
      </p:sp>
      <p:sp>
        <p:nvSpPr>
          <p:cNvPr id="3" name="Content Placeholder 2"/>
          <p:cNvSpPr>
            <a:spLocks noGrp="1"/>
          </p:cNvSpPr>
          <p:nvPr>
            <p:ph idx="1"/>
          </p:nvPr>
        </p:nvSpPr>
        <p:spPr>
          <a:xfrm>
            <a:off x="457200" y="1600200"/>
            <a:ext cx="8229600" cy="4722828"/>
          </a:xfrm>
        </p:spPr>
        <p:txBody>
          <a:bodyPr>
            <a:normAutofit fontScale="77500" lnSpcReduction="20000"/>
          </a:bodyPr>
          <a:lstStyle/>
          <a:p>
            <a:r>
              <a:rPr lang="en-US" sz="3613" dirty="0" smtClean="0">
                <a:latin typeface="Garamond"/>
                <a:cs typeface="Garamond"/>
              </a:rPr>
              <a:t>Natural selection quite simply means that the organisms that survive and reproduce are the sole ancestors to the next generation of living things.</a:t>
            </a:r>
          </a:p>
          <a:p>
            <a:pPr lvl="1"/>
            <a:r>
              <a:rPr lang="en-US" sz="3294" dirty="0" smtClean="0">
                <a:latin typeface="Garamond"/>
                <a:cs typeface="Garamond"/>
              </a:rPr>
              <a:t>Those that die or fail to reproduce will not pass on their genes.</a:t>
            </a:r>
          </a:p>
          <a:p>
            <a:r>
              <a:rPr lang="en-US" sz="3613" dirty="0" smtClean="0">
                <a:latin typeface="Garamond"/>
                <a:cs typeface="Garamond"/>
              </a:rPr>
              <a:t>Hence, the harsh natural world selects which organisms survive. </a:t>
            </a:r>
          </a:p>
          <a:p>
            <a:r>
              <a:rPr lang="en-US" sz="3613" dirty="0" smtClean="0">
                <a:latin typeface="Garamond"/>
                <a:cs typeface="Garamond"/>
              </a:rPr>
              <a:t>If an organism’s adaptations allow them to survive more successfully in the world, then they pass on their genes to their offspring, and the cycle repeats.</a:t>
            </a:r>
            <a:r>
              <a:rPr lang="en-US" dirty="0" smtClean="0"/>
              <a:t/>
            </a:r>
            <a:br>
              <a:rPr lang="en-US" dirty="0" smtClean="0"/>
            </a:br>
            <a:r>
              <a:rPr lang="en-US" dirty="0" smtClean="0"/>
              <a:t/>
            </a:r>
            <a:br>
              <a:rPr lang="en-US" dirty="0" smtClean="0"/>
            </a:br>
            <a:r>
              <a:rPr lang="en-US" dirty="0" smtClean="0"/>
              <a:t/>
            </a:r>
            <a:br>
              <a:rPr lang="en-US" dirty="0" smtClean="0"/>
            </a:b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ural selection_diagram.svg.png"/>
          <p:cNvPicPr>
            <a:picLocks noChangeAspect="1"/>
          </p:cNvPicPr>
          <p:nvPr/>
        </p:nvPicPr>
        <p:blipFill>
          <a:blip r:embed="rId2"/>
          <a:stretch>
            <a:fillRect/>
          </a:stretch>
        </p:blipFill>
        <p:spPr>
          <a:xfrm>
            <a:off x="1586637" y="896134"/>
            <a:ext cx="5688528" cy="515576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smtClean="0">
                <a:latin typeface="Garamond"/>
                <a:cs typeface="Garamond"/>
              </a:rPr>
              <a:t>Genetic Drift</a:t>
            </a:r>
            <a:endParaRPr lang="en-US" sz="5500" b="1" dirty="0">
              <a:latin typeface="Garamond"/>
              <a:cs typeface="Garamond"/>
            </a:endParaRPr>
          </a:p>
        </p:txBody>
      </p:sp>
      <p:sp>
        <p:nvSpPr>
          <p:cNvPr id="3" name="Content Placeholder 2"/>
          <p:cNvSpPr>
            <a:spLocks noGrp="1"/>
          </p:cNvSpPr>
          <p:nvPr>
            <p:ph idx="1"/>
          </p:nvPr>
        </p:nvSpPr>
        <p:spPr>
          <a:xfrm>
            <a:off x="457200" y="1417638"/>
            <a:ext cx="8229600" cy="4525963"/>
          </a:xfrm>
        </p:spPr>
        <p:txBody>
          <a:bodyPr/>
          <a:lstStyle/>
          <a:p>
            <a:r>
              <a:rPr lang="en-US" dirty="0" smtClean="0">
                <a:latin typeface="Garamond"/>
                <a:cs typeface="Garamond"/>
              </a:rPr>
              <a:t>Random fluctuations in the frequency of the appearance of a gene in a small isolated population.</a:t>
            </a:r>
          </a:p>
          <a:p>
            <a:r>
              <a:rPr lang="en-US" dirty="0">
                <a:latin typeface="Garamond"/>
                <a:cs typeface="Garamond"/>
              </a:rPr>
              <a:t>C</a:t>
            </a:r>
            <a:r>
              <a:rPr lang="en-US" dirty="0" smtClean="0">
                <a:latin typeface="Garamond"/>
                <a:cs typeface="Garamond"/>
              </a:rPr>
              <a:t>hance has a role in determining whether a given individual survives and reproduces.</a:t>
            </a:r>
          </a:p>
          <a:p>
            <a:r>
              <a:rPr lang="en-US" dirty="0" smtClean="0">
                <a:latin typeface="Garamond"/>
                <a:cs typeface="Garamond"/>
              </a:rPr>
              <a:t>Genetic drift may cause gene variants to disappear completely, and thereby reduce genetic variation.</a:t>
            </a:r>
            <a:endParaRPr lang="en-US" dirty="0">
              <a:latin typeface="Garamond"/>
              <a:cs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2_logo.jpg"/>
          <p:cNvPicPr>
            <a:picLocks noChangeAspect="1"/>
          </p:cNvPicPr>
          <p:nvPr/>
        </p:nvPicPr>
        <p:blipFill>
          <a:blip r:embed="rId2"/>
          <a:stretch>
            <a:fillRect/>
          </a:stretch>
        </p:blipFill>
        <p:spPr>
          <a:xfrm>
            <a:off x="7472698" y="274638"/>
            <a:ext cx="1417638" cy="1417638"/>
          </a:xfrm>
          <a:prstGeom prst="rect">
            <a:avLst/>
          </a:prstGeom>
        </p:spPr>
      </p:pic>
      <p:sp>
        <p:nvSpPr>
          <p:cNvPr id="2" name="Title 1"/>
          <p:cNvSpPr>
            <a:spLocks noGrp="1"/>
          </p:cNvSpPr>
          <p:nvPr>
            <p:ph type="title"/>
          </p:nvPr>
        </p:nvSpPr>
        <p:spPr>
          <a:xfrm>
            <a:off x="457199" y="274638"/>
            <a:ext cx="8433137" cy="1143000"/>
          </a:xfrm>
        </p:spPr>
        <p:txBody>
          <a:bodyPr>
            <a:normAutofit/>
          </a:bodyPr>
          <a:lstStyle/>
          <a:p>
            <a:r>
              <a:rPr lang="en-US" sz="5500" b="1" dirty="0" smtClean="0">
                <a:latin typeface="Garamond"/>
                <a:cs typeface="Garamond"/>
              </a:rPr>
              <a:t>Mutation</a:t>
            </a:r>
            <a:endParaRPr lang="en-US" sz="5500" b="1" dirty="0">
              <a:latin typeface="Garamond"/>
              <a:cs typeface="Garamond"/>
            </a:endParaRPr>
          </a:p>
        </p:txBody>
      </p:sp>
      <p:sp>
        <p:nvSpPr>
          <p:cNvPr id="3" name="Content Placeholder 2"/>
          <p:cNvSpPr>
            <a:spLocks noGrp="1"/>
          </p:cNvSpPr>
          <p:nvPr>
            <p:ph idx="1"/>
          </p:nvPr>
        </p:nvSpPr>
        <p:spPr>
          <a:xfrm>
            <a:off x="262293" y="1607467"/>
            <a:ext cx="8628043" cy="5250533"/>
          </a:xfrm>
        </p:spPr>
        <p:txBody>
          <a:bodyPr>
            <a:normAutofit lnSpcReduction="10000"/>
          </a:bodyPr>
          <a:lstStyle/>
          <a:p>
            <a:r>
              <a:rPr lang="en-US" dirty="0" smtClean="0">
                <a:latin typeface="Garamond"/>
                <a:cs typeface="Garamond"/>
              </a:rPr>
              <a:t>Mutations are changes in the DNA sequence of a cell’s genome.</a:t>
            </a:r>
          </a:p>
          <a:p>
            <a:pPr lvl="1"/>
            <a:r>
              <a:rPr lang="en-US" dirty="0" smtClean="0">
                <a:latin typeface="Garamond"/>
                <a:cs typeface="Garamond"/>
              </a:rPr>
              <a:t>They are sudden and spontaneous changes in the cell</a:t>
            </a:r>
          </a:p>
          <a:p>
            <a:pPr lvl="1"/>
            <a:r>
              <a:rPr lang="en-US" dirty="0" smtClean="0">
                <a:latin typeface="Garamond"/>
                <a:cs typeface="Garamond"/>
              </a:rPr>
              <a:t>Mutations can be caused by radiation, viruses, mutagenic chemicals, as well as errors caused during meiosis or DNA replication</a:t>
            </a:r>
          </a:p>
          <a:p>
            <a:r>
              <a:rPr lang="en-US" dirty="0" smtClean="0">
                <a:latin typeface="Garamond"/>
                <a:cs typeface="Garamond"/>
              </a:rPr>
              <a:t>Mutations can have no effect at all, alter the product of a gene, or prevent the gene from functioning properly or completely.</a:t>
            </a:r>
          </a:p>
          <a:p>
            <a:r>
              <a:rPr lang="en-US" dirty="0" smtClean="0">
                <a:latin typeface="Garamond"/>
                <a:cs typeface="Garamond"/>
              </a:rPr>
              <a:t>Odds are if a gene mutates, you will not become a member of the X-Men.</a:t>
            </a:r>
          </a:p>
          <a:p>
            <a:endParaRPr lang="en-US" dirty="0">
              <a:latin typeface="Garamond"/>
              <a:cs typeface="Garamond"/>
            </a:endParaRPr>
          </a:p>
        </p:txBody>
      </p:sp>
      <p:pic>
        <p:nvPicPr>
          <p:cNvPr id="5" name="Picture 4" descr="x2_logo.jpg"/>
          <p:cNvPicPr>
            <a:picLocks noChangeAspect="1"/>
          </p:cNvPicPr>
          <p:nvPr/>
        </p:nvPicPr>
        <p:blipFill>
          <a:blip r:embed="rId2"/>
          <a:stretch>
            <a:fillRect/>
          </a:stretch>
        </p:blipFill>
        <p:spPr>
          <a:xfrm rot="21171878">
            <a:off x="457199" y="274638"/>
            <a:ext cx="1417638" cy="14176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double-helix-01.jpg"/>
          <p:cNvPicPr>
            <a:picLocks noChangeAspect="1"/>
          </p:cNvPicPr>
          <p:nvPr/>
        </p:nvPicPr>
        <p:blipFill>
          <a:blip r:embed="rId2"/>
          <a:stretch>
            <a:fillRect/>
          </a:stretch>
        </p:blipFill>
        <p:spPr>
          <a:xfrm>
            <a:off x="1214828" y="4400853"/>
            <a:ext cx="6308826" cy="3220004"/>
          </a:xfrm>
          <a:prstGeom prst="rect">
            <a:avLst/>
          </a:prstGeom>
        </p:spPr>
      </p:pic>
      <p:sp>
        <p:nvSpPr>
          <p:cNvPr id="2" name="Title 1"/>
          <p:cNvSpPr>
            <a:spLocks noGrp="1"/>
          </p:cNvSpPr>
          <p:nvPr>
            <p:ph type="title"/>
          </p:nvPr>
        </p:nvSpPr>
        <p:spPr/>
        <p:txBody>
          <a:bodyPr>
            <a:normAutofit/>
          </a:bodyPr>
          <a:lstStyle/>
          <a:p>
            <a:r>
              <a:rPr lang="en-US" sz="5500" b="1" dirty="0" smtClean="0">
                <a:latin typeface="Garamond"/>
                <a:cs typeface="Garamond"/>
              </a:rPr>
              <a:t>Gene Flow</a:t>
            </a:r>
            <a:endParaRPr lang="en-US" sz="5500" b="1" dirty="0">
              <a:latin typeface="Garamond"/>
              <a:cs typeface="Garamond"/>
            </a:endParaRPr>
          </a:p>
        </p:txBody>
      </p:sp>
      <p:sp>
        <p:nvSpPr>
          <p:cNvPr id="3" name="Content Placeholder 2"/>
          <p:cNvSpPr>
            <a:spLocks noGrp="1"/>
          </p:cNvSpPr>
          <p:nvPr>
            <p:ph idx="1"/>
          </p:nvPr>
        </p:nvSpPr>
        <p:spPr>
          <a:xfrm>
            <a:off x="457200" y="1417638"/>
            <a:ext cx="8229600" cy="4525963"/>
          </a:xfrm>
        </p:spPr>
        <p:txBody>
          <a:bodyPr/>
          <a:lstStyle/>
          <a:p>
            <a:r>
              <a:rPr lang="en-US" dirty="0" smtClean="0">
                <a:latin typeface="Garamond"/>
                <a:cs typeface="Garamond"/>
              </a:rPr>
              <a:t>Gene flow, or gene migration, is the transfer of genes from one population to another.</a:t>
            </a:r>
          </a:p>
          <a:p>
            <a:r>
              <a:rPr lang="en-US" dirty="0" smtClean="0">
                <a:latin typeface="Garamond"/>
                <a:cs typeface="Garamond"/>
              </a:rPr>
              <a:t>Gene flow can also occur between different species (hybridization).</a:t>
            </a:r>
          </a:p>
          <a:p>
            <a:r>
              <a:rPr lang="en-US" dirty="0" smtClean="0">
                <a:latin typeface="Garamond"/>
                <a:cs typeface="Garamond"/>
              </a:rPr>
              <a:t>This process of gene migration can be an important source of genetic variation. </a:t>
            </a:r>
            <a:endParaRPr lang="en-US" dirty="0">
              <a:latin typeface="Garamond"/>
              <a:cs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516"/>
            <a:ext cx="8229600" cy="1143000"/>
          </a:xfrm>
        </p:spPr>
        <p:txBody>
          <a:bodyPr>
            <a:noAutofit/>
          </a:bodyPr>
          <a:lstStyle/>
          <a:p>
            <a:r>
              <a:rPr lang="en-US" sz="7900" b="1" dirty="0" smtClean="0">
                <a:latin typeface="Garamond"/>
                <a:cs typeface="Garamond"/>
              </a:rPr>
              <a:t>Evidence for Evolution</a:t>
            </a:r>
            <a:endParaRPr lang="en-US" sz="7900" b="1" dirty="0">
              <a:latin typeface="Garamond"/>
              <a:cs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700" b="1" dirty="0" smtClean="0">
                <a:latin typeface="Garamond"/>
                <a:cs typeface="Garamond"/>
              </a:rPr>
              <a:t>Isn’t Evolution Only A Theory?</a:t>
            </a:r>
            <a:endParaRPr lang="en-US" sz="4700" b="1" dirty="0">
              <a:latin typeface="Garamond"/>
              <a:cs typeface="Garamond"/>
            </a:endParaRPr>
          </a:p>
        </p:txBody>
      </p:sp>
      <p:sp>
        <p:nvSpPr>
          <p:cNvPr id="3" name="Content Placeholder 2"/>
          <p:cNvSpPr>
            <a:spLocks noGrp="1"/>
          </p:cNvSpPr>
          <p:nvPr>
            <p:ph idx="1"/>
          </p:nvPr>
        </p:nvSpPr>
        <p:spPr>
          <a:xfrm>
            <a:off x="457200" y="1183841"/>
            <a:ext cx="8229600" cy="5674159"/>
          </a:xfrm>
        </p:spPr>
        <p:txBody>
          <a:bodyPr>
            <a:normAutofit fontScale="92500" lnSpcReduction="10000"/>
          </a:bodyPr>
          <a:lstStyle/>
          <a:p>
            <a:r>
              <a:rPr lang="en-US" dirty="0" smtClean="0">
                <a:latin typeface="Garamond"/>
                <a:cs typeface="Garamond"/>
              </a:rPr>
              <a:t>No! This stems from a misconception of the different definitions of the word “theory.”</a:t>
            </a:r>
          </a:p>
          <a:p>
            <a:r>
              <a:rPr lang="en-US" dirty="0" smtClean="0">
                <a:latin typeface="Garamond"/>
                <a:cs typeface="Garamond"/>
              </a:rPr>
              <a:t>Evolution is a </a:t>
            </a:r>
            <a:r>
              <a:rPr lang="en-US" u="sng" dirty="0" smtClean="0">
                <a:latin typeface="Garamond"/>
                <a:cs typeface="Garamond"/>
              </a:rPr>
              <a:t>scientific theory</a:t>
            </a:r>
            <a:r>
              <a:rPr lang="en-US" dirty="0" smtClean="0">
                <a:latin typeface="Garamond"/>
                <a:cs typeface="Garamond"/>
              </a:rPr>
              <a:t>, which is an explanation or model based on observation, experimentation, and reasoning, especially one that has been tested and confirmed as a general principle helping to explain and predict natural phenomena.</a:t>
            </a:r>
          </a:p>
          <a:p>
            <a:r>
              <a:rPr lang="en-US" dirty="0" smtClean="0">
                <a:latin typeface="Garamond"/>
                <a:cs typeface="Garamond"/>
              </a:rPr>
              <a:t>This scientific definition of a theory is confused with an alternate definition in which a theory is an untested idea or opinion (a hypothesis).</a:t>
            </a:r>
          </a:p>
          <a:p>
            <a:r>
              <a:rPr lang="en-US" dirty="0" smtClean="0">
                <a:latin typeface="Garamond"/>
                <a:cs typeface="Garamond"/>
              </a:rPr>
              <a:t>Scientifically speaking, the theory of evolution is as valid as the theory of gravitation.</a:t>
            </a:r>
          </a:p>
          <a:p>
            <a:endParaRPr lang="en-US" dirty="0">
              <a:latin typeface="Garamond"/>
              <a:cs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vity-theory.jpg"/>
          <p:cNvPicPr>
            <a:picLocks noChangeAspect="1"/>
          </p:cNvPicPr>
          <p:nvPr/>
        </p:nvPicPr>
        <p:blipFill>
          <a:blip r:embed="rId2"/>
          <a:stretch>
            <a:fillRect/>
          </a:stretch>
        </p:blipFill>
        <p:spPr>
          <a:xfrm>
            <a:off x="0" y="0"/>
            <a:ext cx="6929857" cy="5702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800" b="1" dirty="0" smtClean="0">
                <a:latin typeface="Garamond"/>
                <a:cs typeface="Garamond"/>
              </a:rPr>
              <a:t>Genetic Evidence</a:t>
            </a:r>
            <a:endParaRPr lang="en-US" sz="5800" b="1" dirty="0">
              <a:latin typeface="Garamond"/>
              <a:cs typeface="Garamond"/>
            </a:endParaRPr>
          </a:p>
        </p:txBody>
      </p:sp>
      <p:sp>
        <p:nvSpPr>
          <p:cNvPr id="3" name="Content Placeholder 2"/>
          <p:cNvSpPr>
            <a:spLocks noGrp="1"/>
          </p:cNvSpPr>
          <p:nvPr>
            <p:ph idx="1"/>
          </p:nvPr>
        </p:nvSpPr>
        <p:spPr/>
        <p:txBody>
          <a:bodyPr>
            <a:normAutofit/>
          </a:bodyPr>
          <a:lstStyle/>
          <a:p>
            <a:r>
              <a:rPr lang="en-US" dirty="0" smtClean="0">
                <a:latin typeface="Garamond"/>
                <a:cs typeface="Garamond"/>
              </a:rPr>
              <a:t>More closely-related species have a greater fraction of identical DNA sequences when compared to more distantly-related species.</a:t>
            </a:r>
          </a:p>
          <a:p>
            <a:pPr lvl="1"/>
            <a:r>
              <a:rPr lang="en-US" dirty="0" smtClean="0">
                <a:latin typeface="Garamond"/>
                <a:cs typeface="Garamond"/>
              </a:rPr>
              <a:t>E.g. Humans have more DNA sequences in common with chimpanzees than they have in common with say, fish or amphibians.</a:t>
            </a:r>
          </a:p>
          <a:p>
            <a:r>
              <a:rPr lang="en-US" dirty="0" smtClean="0">
                <a:latin typeface="Garamond"/>
                <a:cs typeface="Garamond"/>
              </a:rPr>
              <a:t>All living species share the same basic mechanism of heredity using DNA (or RNA in some viruses).</a:t>
            </a:r>
            <a:endParaRPr lang="en-US" dirty="0">
              <a:latin typeface="Garamond"/>
              <a:cs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02" y="274638"/>
            <a:ext cx="8572824" cy="1143000"/>
          </a:xfrm>
        </p:spPr>
        <p:txBody>
          <a:bodyPr>
            <a:noAutofit/>
          </a:bodyPr>
          <a:lstStyle/>
          <a:p>
            <a:r>
              <a:rPr lang="en-US" sz="4100" b="1" dirty="0" smtClean="0">
                <a:latin typeface="Garamond"/>
                <a:cs typeface="Garamond"/>
              </a:rPr>
              <a:t>Evidence from Comparative Anatomy</a:t>
            </a:r>
            <a:endParaRPr lang="en-US" sz="4100" b="1" dirty="0">
              <a:latin typeface="Garamond"/>
              <a:cs typeface="Garamond"/>
            </a:endParaRPr>
          </a:p>
        </p:txBody>
      </p:sp>
      <p:sp>
        <p:nvSpPr>
          <p:cNvPr id="3" name="Content Placeholder 2"/>
          <p:cNvSpPr>
            <a:spLocks noGrp="1"/>
          </p:cNvSpPr>
          <p:nvPr>
            <p:ph idx="1"/>
          </p:nvPr>
        </p:nvSpPr>
        <p:spPr>
          <a:xfrm>
            <a:off x="457200" y="1600200"/>
            <a:ext cx="8229600" cy="4722828"/>
          </a:xfrm>
        </p:spPr>
        <p:txBody>
          <a:bodyPr>
            <a:normAutofit fontScale="92500" lnSpcReduction="20000"/>
          </a:bodyPr>
          <a:lstStyle/>
          <a:p>
            <a:r>
              <a:rPr lang="en-US" dirty="0" smtClean="0">
                <a:latin typeface="Garamond"/>
                <a:cs typeface="Garamond"/>
              </a:rPr>
              <a:t>The similar anatomies of both fossilized and living creatures provide evidence for gradual change over time.</a:t>
            </a:r>
          </a:p>
          <a:p>
            <a:r>
              <a:rPr lang="en-US" dirty="0" smtClean="0">
                <a:latin typeface="Garamond"/>
                <a:cs typeface="Garamond"/>
              </a:rPr>
              <a:t>Even unrelated species have evolved similar forms to adapt to their respective environments.</a:t>
            </a:r>
          </a:p>
          <a:p>
            <a:pPr lvl="1"/>
            <a:r>
              <a:rPr lang="en-US" dirty="0" smtClean="0">
                <a:latin typeface="Garamond"/>
                <a:cs typeface="Garamond"/>
              </a:rPr>
              <a:t>E.g. Bats and Birds’ wings</a:t>
            </a:r>
          </a:p>
          <a:p>
            <a:r>
              <a:rPr lang="en-US" dirty="0" smtClean="0">
                <a:latin typeface="Garamond"/>
                <a:cs typeface="Garamond"/>
              </a:rPr>
              <a:t>Embryos of drastically different mammals are nearly identical to one another.</a:t>
            </a:r>
          </a:p>
          <a:p>
            <a:pPr lvl="1"/>
            <a:r>
              <a:rPr lang="en-US" dirty="0" smtClean="0">
                <a:latin typeface="Garamond"/>
                <a:cs typeface="Garamond"/>
              </a:rPr>
              <a:t>Even a human embryo passes through a stage in which it has gill structures like those of the fish from which all terrestrial animals evolve.</a:t>
            </a:r>
            <a:endParaRPr lang="en-US" dirty="0">
              <a:latin typeface="Garamond"/>
              <a:cs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winpokemon.gif"/>
          <p:cNvPicPr>
            <a:picLocks noChangeAspect="1"/>
          </p:cNvPicPr>
          <p:nvPr/>
        </p:nvPicPr>
        <p:blipFill>
          <a:blip r:embed="rId2">
            <a:lum contrast="15000"/>
          </a:blip>
          <a:stretch>
            <a:fillRect/>
          </a:stretch>
        </p:blipFill>
        <p:spPr>
          <a:xfrm>
            <a:off x="873045" y="-299562"/>
            <a:ext cx="7589340" cy="74233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827_Homologous Organs.JPG"/>
          <p:cNvPicPr>
            <a:picLocks noChangeAspect="1"/>
          </p:cNvPicPr>
          <p:nvPr/>
        </p:nvPicPr>
        <p:blipFill>
          <a:blip r:embed="rId2"/>
          <a:stretch>
            <a:fillRect/>
          </a:stretch>
        </p:blipFill>
        <p:spPr>
          <a:xfrm>
            <a:off x="802877" y="1128973"/>
            <a:ext cx="6513703" cy="48489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le_hummer.gif"/>
          <p:cNvPicPr>
            <a:picLocks noChangeAspect="1"/>
          </p:cNvPicPr>
          <p:nvPr/>
        </p:nvPicPr>
        <p:blipFill>
          <a:blip r:embed="rId2"/>
          <a:stretch>
            <a:fillRect/>
          </a:stretch>
        </p:blipFill>
        <p:spPr>
          <a:xfrm>
            <a:off x="909131" y="1092988"/>
            <a:ext cx="6630844" cy="424983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RYOS1.GIF"/>
          <p:cNvPicPr>
            <a:picLocks noChangeAspect="1"/>
          </p:cNvPicPr>
          <p:nvPr/>
        </p:nvPicPr>
        <p:blipFill>
          <a:blip r:embed="rId2"/>
          <a:stretch>
            <a:fillRect/>
          </a:stretch>
        </p:blipFill>
        <p:spPr>
          <a:xfrm>
            <a:off x="1238250" y="590550"/>
            <a:ext cx="6667500" cy="56769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800" b="1" dirty="0" smtClean="0">
                <a:latin typeface="Garamond"/>
                <a:cs typeface="Garamond"/>
              </a:rPr>
              <a:t>Fossil Evidence</a:t>
            </a:r>
            <a:endParaRPr lang="en-US" sz="5800" b="1" dirty="0">
              <a:latin typeface="Garamond"/>
              <a:cs typeface="Garamond"/>
            </a:endParaRPr>
          </a:p>
        </p:txBody>
      </p:sp>
      <p:sp>
        <p:nvSpPr>
          <p:cNvPr id="3" name="Content Placeholder 2"/>
          <p:cNvSpPr>
            <a:spLocks noGrp="1"/>
          </p:cNvSpPr>
          <p:nvPr>
            <p:ph idx="1"/>
          </p:nvPr>
        </p:nvSpPr>
        <p:spPr>
          <a:xfrm>
            <a:off x="457200" y="1417638"/>
            <a:ext cx="8229600" cy="5440362"/>
          </a:xfrm>
        </p:spPr>
        <p:txBody>
          <a:bodyPr>
            <a:normAutofit fontScale="85000" lnSpcReduction="10000"/>
          </a:bodyPr>
          <a:lstStyle/>
          <a:p>
            <a:r>
              <a:rPr lang="en-US" dirty="0" smtClean="0">
                <a:latin typeface="Garamond"/>
                <a:cs typeface="Garamond"/>
              </a:rPr>
              <a:t>It is possible to find out how a particular group of organisms evolved by arranging its fossil records in a chronological sequence.</a:t>
            </a:r>
          </a:p>
          <a:p>
            <a:pPr lvl="1"/>
            <a:r>
              <a:rPr lang="en-US" dirty="0" smtClean="0">
                <a:latin typeface="Garamond"/>
                <a:cs typeface="Garamond"/>
              </a:rPr>
              <a:t>This sequence can be determined by analyzing which stratum of sedimentary rock a fossil was discovered. (The lowest strata contain older rock and hence older fossils, while higher strata are comprised of newer rock and newer fossils)</a:t>
            </a:r>
          </a:p>
          <a:p>
            <a:r>
              <a:rPr lang="en-US" dirty="0" smtClean="0">
                <a:latin typeface="Garamond"/>
                <a:cs typeface="Garamond"/>
              </a:rPr>
              <a:t>Older fossil-bearing rocks contain fewer types of fossilized organisms, and they all have a simpler structure, whereas younger rocks contain a greater variety of fossils, often with increasingly complex structures.</a:t>
            </a:r>
          </a:p>
          <a:p>
            <a:pPr lvl="1"/>
            <a:r>
              <a:rPr lang="en-US" dirty="0" smtClean="0">
                <a:latin typeface="Garamond"/>
                <a:cs typeface="Garamond"/>
              </a:rPr>
              <a:t>Evolution could be easily contradicted if say, fossilized rabbit bones were discovered to be dated to the Precambrian Era.</a:t>
            </a:r>
            <a:endParaRPr lang="en-US" dirty="0">
              <a:latin typeface="Garamond"/>
              <a:cs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ssil record.jpg"/>
          <p:cNvPicPr>
            <a:picLocks noChangeAspect="1"/>
          </p:cNvPicPr>
          <p:nvPr/>
        </p:nvPicPr>
        <p:blipFill>
          <a:blip r:embed="rId2"/>
          <a:stretch>
            <a:fillRect/>
          </a:stretch>
        </p:blipFill>
        <p:spPr>
          <a:xfrm>
            <a:off x="1125361" y="1469180"/>
            <a:ext cx="6149805" cy="445413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seevolution.png"/>
          <p:cNvPicPr>
            <a:picLocks noChangeAspect="1"/>
          </p:cNvPicPr>
          <p:nvPr/>
        </p:nvPicPr>
        <p:blipFill>
          <a:blip r:embed="rId2"/>
          <a:stretch>
            <a:fillRect/>
          </a:stretch>
        </p:blipFill>
        <p:spPr>
          <a:xfrm rot="16200000">
            <a:off x="736068" y="-736068"/>
            <a:ext cx="6858000" cy="83301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73" y="274638"/>
            <a:ext cx="8683263" cy="1143000"/>
          </a:xfrm>
        </p:spPr>
        <p:txBody>
          <a:bodyPr>
            <a:noAutofit/>
          </a:bodyPr>
          <a:lstStyle/>
          <a:p>
            <a:r>
              <a:rPr lang="en-US" sz="3800" b="1" dirty="0" smtClean="0">
                <a:latin typeface="Garamond"/>
                <a:cs typeface="Garamond"/>
              </a:rPr>
              <a:t>Evidence from Geographical Distribution</a:t>
            </a:r>
            <a:endParaRPr lang="en-US" sz="3800" b="1" dirty="0">
              <a:latin typeface="Garamond"/>
              <a:cs typeface="Garamond"/>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Garamond"/>
                <a:cs typeface="Garamond"/>
              </a:rPr>
              <a:t>The presence or absence of species on various continents and islands can provide evidence of common descent.</a:t>
            </a:r>
          </a:p>
          <a:p>
            <a:r>
              <a:rPr lang="en-US" dirty="0" smtClean="0">
                <a:latin typeface="Garamond"/>
                <a:cs typeface="Garamond"/>
              </a:rPr>
              <a:t>Marsupials, like kangaroos, comprise half of Australia’s native mammal population; however, marsupials are totally absent from Africa, which has a similar climate.</a:t>
            </a:r>
          </a:p>
          <a:p>
            <a:r>
              <a:rPr lang="en-US" dirty="0" smtClean="0">
                <a:latin typeface="Garamond"/>
                <a:cs typeface="Garamond"/>
              </a:rPr>
              <a:t>North and South America have native cacti, but the deserts in Africa, Asia, and Australia have native euphorbs that resemble cacti but are not closely related.</a:t>
            </a:r>
            <a:endParaRPr lang="en-US" dirty="0">
              <a:latin typeface="Garamond"/>
              <a:cs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97" y="274638"/>
            <a:ext cx="8586629" cy="1143000"/>
          </a:xfrm>
        </p:spPr>
        <p:txBody>
          <a:bodyPr>
            <a:noAutofit/>
          </a:bodyPr>
          <a:lstStyle/>
          <a:p>
            <a:r>
              <a:rPr lang="en-US" sz="4600" b="1" dirty="0" smtClean="0">
                <a:latin typeface="Garamond"/>
                <a:cs typeface="Garamond"/>
              </a:rPr>
              <a:t>Evidence from Artificial Selection</a:t>
            </a:r>
            <a:endParaRPr lang="en-US" sz="4600" b="1" dirty="0">
              <a:latin typeface="Garamond"/>
              <a:cs typeface="Garamond"/>
            </a:endParaRPr>
          </a:p>
        </p:txBody>
      </p:sp>
      <p:sp>
        <p:nvSpPr>
          <p:cNvPr id="3" name="Content Placeholder 2"/>
          <p:cNvSpPr>
            <a:spLocks noGrp="1"/>
          </p:cNvSpPr>
          <p:nvPr>
            <p:ph idx="1"/>
          </p:nvPr>
        </p:nvSpPr>
        <p:spPr>
          <a:xfrm>
            <a:off x="457200" y="1417638"/>
            <a:ext cx="8229600" cy="4974418"/>
          </a:xfrm>
        </p:spPr>
        <p:txBody>
          <a:bodyPr>
            <a:normAutofit fontScale="92500" lnSpcReduction="10000"/>
          </a:bodyPr>
          <a:lstStyle/>
          <a:p>
            <a:r>
              <a:rPr lang="en-US" dirty="0" smtClean="0">
                <a:latin typeface="Garamond"/>
                <a:cs typeface="Garamond"/>
              </a:rPr>
              <a:t>With artificial selection, one species is bred selectively at each generation, allowing only those organisms that exhibit desired characteristics to reproduce.</a:t>
            </a:r>
          </a:p>
          <a:p>
            <a:r>
              <a:rPr lang="en-US" dirty="0" smtClean="0">
                <a:latin typeface="Garamond"/>
                <a:cs typeface="Garamond"/>
              </a:rPr>
              <a:t>The desired characteristics become increasingly well-developed in successive generations.</a:t>
            </a:r>
          </a:p>
          <a:p>
            <a:r>
              <a:rPr lang="en-US" dirty="0" smtClean="0">
                <a:latin typeface="Garamond"/>
                <a:cs typeface="Garamond"/>
              </a:rPr>
              <a:t>Artificial selection demonstrates the diversity that can exist among organisms that share a relatively recent common ancestor.</a:t>
            </a:r>
          </a:p>
          <a:p>
            <a:r>
              <a:rPr lang="en-US" dirty="0" smtClean="0">
                <a:latin typeface="Garamond"/>
                <a:cs typeface="Garamond"/>
              </a:rPr>
              <a:t>A common example of artificial selection in action is man’s best friend: dogs!</a:t>
            </a:r>
            <a:endParaRPr lang="en-US" dirty="0">
              <a:latin typeface="Garamond"/>
              <a:cs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huahua-and-great-dane.jpg"/>
          <p:cNvPicPr>
            <a:picLocks noChangeAspect="1"/>
          </p:cNvPicPr>
          <p:nvPr/>
        </p:nvPicPr>
        <p:blipFill>
          <a:blip r:embed="rId2"/>
          <a:stretch>
            <a:fillRect/>
          </a:stretch>
        </p:blipFill>
        <p:spPr>
          <a:xfrm>
            <a:off x="1636783" y="1256322"/>
            <a:ext cx="5776432" cy="42757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32" y="2584549"/>
            <a:ext cx="8543574" cy="1143000"/>
          </a:xfrm>
        </p:spPr>
        <p:txBody>
          <a:bodyPr>
            <a:noAutofit/>
          </a:bodyPr>
          <a:lstStyle/>
          <a:p>
            <a:r>
              <a:rPr lang="en-US" sz="3000" dirty="0" smtClean="0">
                <a:latin typeface="Garamond"/>
                <a:cs typeface="Garamond"/>
              </a:rPr>
              <a:t>“For the first half of geological time our ancestors were bacteria. Most creatures still are bacteria, and each one of our trillions of cells is a colony of bacteria.”</a:t>
            </a:r>
            <a:br>
              <a:rPr lang="en-US" sz="3000" dirty="0" smtClean="0">
                <a:latin typeface="Garamond"/>
                <a:cs typeface="Garamond"/>
              </a:rPr>
            </a:br>
            <a:r>
              <a:rPr lang="en-US" sz="3000" i="1" dirty="0" smtClean="0">
                <a:latin typeface="Garamond"/>
                <a:cs typeface="Garamond"/>
              </a:rPr>
              <a:t>- Richard Dawkins </a:t>
            </a:r>
            <a:endParaRPr lang="en-US" sz="3000" dirty="0">
              <a:latin typeface="Garamond"/>
              <a:cs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winvalentine.jpg"/>
          <p:cNvPicPr>
            <a:picLocks noChangeAspect="1"/>
          </p:cNvPicPr>
          <p:nvPr/>
        </p:nvPicPr>
        <p:blipFill>
          <a:blip r:embed="rId2"/>
          <a:stretch>
            <a:fillRect/>
          </a:stretch>
        </p:blipFill>
        <p:spPr>
          <a:xfrm>
            <a:off x="2227384" y="-1"/>
            <a:ext cx="5012546" cy="73308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imeline.jpg"/>
          <p:cNvPicPr>
            <a:picLocks noGrp="1" noChangeAspect="1"/>
          </p:cNvPicPr>
          <p:nvPr>
            <p:ph idx="1"/>
          </p:nvPr>
        </p:nvPicPr>
        <p:blipFill>
          <a:blip r:embed="rId2"/>
          <a:srcRect t="-23554" b="-23554"/>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50702"/>
            <a:ext cx="8229600" cy="4525963"/>
          </a:xfrm>
        </p:spPr>
        <p:txBody>
          <a:bodyPr>
            <a:noAutofit/>
          </a:bodyPr>
          <a:lstStyle/>
          <a:p>
            <a:pPr>
              <a:buNone/>
            </a:pPr>
            <a:r>
              <a:rPr lang="en-US" sz="2800" dirty="0" smtClean="0">
                <a:latin typeface="Garamond"/>
                <a:cs typeface="Garamond"/>
              </a:rPr>
              <a:t>One of the reasons the theory of evolution is sometimes difficult to grasp is because our own lives are incredibly ephemeral. Individually, we can only live for about one century (and that’s if we’re lucky). The human brain has an especially difficult time trying grasp the billions of years that proceeded its own existence. </a:t>
            </a:r>
          </a:p>
          <a:p>
            <a:pPr>
              <a:buNone/>
            </a:pPr>
            <a:endParaRPr lang="en-US" sz="2800" dirty="0" smtClean="0">
              <a:latin typeface="Garamond"/>
              <a:cs typeface="Garamond"/>
            </a:endParaRPr>
          </a:p>
          <a:p>
            <a:pPr>
              <a:buNone/>
            </a:pPr>
            <a:r>
              <a:rPr lang="en-US" sz="2800" u="sng" dirty="0" smtClean="0">
                <a:latin typeface="Garamond"/>
                <a:cs typeface="Garamond"/>
              </a:rPr>
              <a:t>Take a look at the timeline of life on Earth below!</a:t>
            </a:r>
            <a:endParaRPr lang="en-US" sz="2800" u="sng" dirty="0">
              <a:latin typeface="Garamond"/>
              <a:cs typeface="Garamond"/>
            </a:endParaRPr>
          </a:p>
        </p:txBody>
      </p:sp>
      <p:sp>
        <p:nvSpPr>
          <p:cNvPr id="5" name="TextBox 4"/>
          <p:cNvSpPr txBox="1"/>
          <p:nvPr/>
        </p:nvSpPr>
        <p:spPr>
          <a:xfrm>
            <a:off x="457200" y="0"/>
            <a:ext cx="9144000" cy="1692771"/>
          </a:xfrm>
          <a:prstGeom prst="rect">
            <a:avLst/>
          </a:prstGeom>
          <a:noFill/>
        </p:spPr>
        <p:txBody>
          <a:bodyPr wrap="square" rtlCol="0">
            <a:spAutoFit/>
          </a:bodyPr>
          <a:lstStyle/>
          <a:p>
            <a:r>
              <a:rPr lang="en-US" sz="5200" b="1" dirty="0" smtClean="0">
                <a:latin typeface="American Typewriter"/>
                <a:cs typeface="American Typewriter"/>
              </a:rPr>
              <a:t>4.65    4.0      3.5     3.0    2.5    2.0    1.5    1.0    0.5     </a:t>
            </a:r>
            <a:endParaRPr lang="en-US" sz="5200" b="1" dirty="0">
              <a:latin typeface="American Typewriter"/>
              <a:cs typeface="American Typewrite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20"/>
            <a:ext cx="8229600" cy="1863775"/>
          </a:xfrm>
        </p:spPr>
        <p:txBody>
          <a:bodyPr/>
          <a:lstStyle/>
          <a:p>
            <a:r>
              <a:rPr lang="en-US" sz="5700" b="1" dirty="0" smtClean="0">
                <a:latin typeface="American Typewriter"/>
                <a:cs typeface="American Typewriter"/>
              </a:rPr>
              <a:t>TIME</a:t>
            </a:r>
            <a:r>
              <a:rPr lang="en-US" b="1" dirty="0" smtClean="0">
                <a:latin typeface="American Typewriter"/>
                <a:cs typeface="American Typewriter"/>
              </a:rPr>
              <a:t/>
            </a:r>
            <a:br>
              <a:rPr lang="en-US" b="1" dirty="0" smtClean="0">
                <a:latin typeface="American Typewriter"/>
                <a:cs typeface="American Typewriter"/>
              </a:rPr>
            </a:br>
            <a:r>
              <a:rPr lang="en-US" sz="3300" dirty="0" smtClean="0">
                <a:latin typeface="American Typewriter"/>
                <a:cs typeface="American Typewriter"/>
              </a:rPr>
              <a:t> (billions of years ago from the present) </a:t>
            </a:r>
            <a:endParaRPr lang="en-US" sz="3300" dirty="0">
              <a:latin typeface="American Typewriter"/>
              <a:cs typeface="American Typewriter"/>
            </a:endParaRPr>
          </a:p>
        </p:txBody>
      </p:sp>
      <p:sp>
        <p:nvSpPr>
          <p:cNvPr id="4" name="TextBox 3"/>
          <p:cNvSpPr txBox="1"/>
          <p:nvPr/>
        </p:nvSpPr>
        <p:spPr>
          <a:xfrm>
            <a:off x="457200" y="2153695"/>
            <a:ext cx="8229600" cy="5524589"/>
          </a:xfrm>
          <a:prstGeom prst="rect">
            <a:avLst/>
          </a:prstGeom>
          <a:noFill/>
        </p:spPr>
        <p:txBody>
          <a:bodyPr wrap="square" rtlCol="0">
            <a:spAutoFit/>
          </a:bodyPr>
          <a:lstStyle/>
          <a:p>
            <a:r>
              <a:rPr lang="en-US" sz="3000" dirty="0" smtClean="0">
                <a:latin typeface="American Typewriter"/>
                <a:cs typeface="American Typewriter"/>
              </a:rPr>
              <a:t>Earth forms</a:t>
            </a:r>
          </a:p>
          <a:p>
            <a:endParaRPr lang="en-US" sz="1300" dirty="0" smtClean="0">
              <a:latin typeface="American Typewriter"/>
              <a:cs typeface="American Typewriter"/>
            </a:endParaRPr>
          </a:p>
          <a:p>
            <a:r>
              <a:rPr lang="en-US" sz="3000" dirty="0" smtClean="0">
                <a:latin typeface="American Typewriter"/>
                <a:cs typeface="American Typewriter"/>
              </a:rPr>
              <a:t>Oldest rocks</a:t>
            </a:r>
          </a:p>
          <a:p>
            <a:endParaRPr lang="en-US" dirty="0" smtClean="0">
              <a:latin typeface="American Typewriter"/>
              <a:cs typeface="American Typewriter"/>
            </a:endParaRPr>
          </a:p>
          <a:p>
            <a:r>
              <a:rPr lang="en-US" sz="3000" dirty="0" smtClean="0">
                <a:latin typeface="American Typewriter"/>
                <a:cs typeface="American Typewriter"/>
              </a:rPr>
              <a:t>Oldest bacteria fossils</a:t>
            </a:r>
          </a:p>
          <a:p>
            <a:endParaRPr lang="en-US" sz="2100" dirty="0" smtClean="0">
              <a:latin typeface="American Typewriter"/>
              <a:cs typeface="American Typewriter"/>
            </a:endParaRPr>
          </a:p>
          <a:p>
            <a:r>
              <a:rPr lang="en-US" sz="3000" dirty="0" smtClean="0">
                <a:latin typeface="American Typewriter"/>
                <a:cs typeface="American Typewriter"/>
              </a:rPr>
              <a:t>Sulfate-reducing bacteria</a:t>
            </a:r>
          </a:p>
          <a:p>
            <a:endParaRPr lang="en-US" sz="2100" dirty="0" smtClean="0">
              <a:latin typeface="American Typewriter"/>
              <a:cs typeface="American Typewriter"/>
            </a:endParaRPr>
          </a:p>
          <a:p>
            <a:r>
              <a:rPr lang="en-US" sz="3000" dirty="0" smtClean="0">
                <a:latin typeface="American Typewriter"/>
                <a:cs typeface="American Typewriter"/>
              </a:rPr>
              <a:t>Single-celled Eukaryotes</a:t>
            </a:r>
          </a:p>
          <a:p>
            <a:endParaRPr lang="en-US" sz="2200" dirty="0" smtClean="0">
              <a:latin typeface="American Typewriter"/>
              <a:cs typeface="American Typewriter"/>
            </a:endParaRPr>
          </a:p>
          <a:p>
            <a:r>
              <a:rPr lang="en-US" sz="3000" dirty="0" smtClean="0">
                <a:latin typeface="American Typewriter"/>
                <a:cs typeface="American Typewriter"/>
              </a:rPr>
              <a:t>Multi-cellular Eukaryotes</a:t>
            </a:r>
          </a:p>
          <a:p>
            <a:endParaRPr lang="en-US" dirty="0" smtClean="0"/>
          </a:p>
          <a:p>
            <a:endParaRPr lang="en-US" dirty="0" smtClean="0"/>
          </a:p>
          <a:p>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317" y="207086"/>
            <a:ext cx="7565068" cy="6370975"/>
          </a:xfrm>
          <a:prstGeom prst="rect">
            <a:avLst/>
          </a:prstGeom>
          <a:noFill/>
        </p:spPr>
        <p:txBody>
          <a:bodyPr wrap="square" rtlCol="0">
            <a:spAutoFit/>
          </a:bodyPr>
          <a:lstStyle/>
          <a:p>
            <a:r>
              <a:rPr lang="en-US" sz="3000" dirty="0" smtClean="0">
                <a:latin typeface="American Typewriter"/>
                <a:cs typeface="American Typewriter"/>
              </a:rPr>
              <a:t>Fish</a:t>
            </a:r>
          </a:p>
          <a:p>
            <a:endParaRPr lang="en-US" sz="3000" dirty="0" smtClean="0">
              <a:latin typeface="American Typewriter"/>
              <a:cs typeface="American Typewriter"/>
            </a:endParaRPr>
          </a:p>
          <a:p>
            <a:r>
              <a:rPr lang="en-US" sz="3000" dirty="0" smtClean="0">
                <a:latin typeface="American Typewriter"/>
                <a:cs typeface="American Typewriter"/>
              </a:rPr>
              <a:t>Land Plants</a:t>
            </a:r>
          </a:p>
          <a:p>
            <a:endParaRPr lang="en-US" sz="3000" dirty="0" smtClean="0">
              <a:latin typeface="American Typewriter"/>
              <a:cs typeface="American Typewriter"/>
            </a:endParaRPr>
          </a:p>
          <a:p>
            <a:r>
              <a:rPr lang="en-US" sz="3000" dirty="0" smtClean="0">
                <a:latin typeface="American Typewriter"/>
                <a:cs typeface="American Typewriter"/>
              </a:rPr>
              <a:t>Early Reptiles</a:t>
            </a:r>
          </a:p>
          <a:p>
            <a:endParaRPr lang="en-US" sz="3000" dirty="0" smtClean="0">
              <a:latin typeface="American Typewriter"/>
              <a:cs typeface="American Typewriter"/>
            </a:endParaRPr>
          </a:p>
          <a:p>
            <a:r>
              <a:rPr lang="en-US" sz="3000" dirty="0" smtClean="0">
                <a:latin typeface="American Typewriter"/>
                <a:cs typeface="American Typewriter"/>
              </a:rPr>
              <a:t>Modern Mammals</a:t>
            </a:r>
          </a:p>
          <a:p>
            <a:endParaRPr lang="en-US" sz="3000" dirty="0" smtClean="0">
              <a:latin typeface="American Typewriter"/>
              <a:cs typeface="American Typewriter"/>
            </a:endParaRPr>
          </a:p>
          <a:p>
            <a:r>
              <a:rPr lang="en-US" sz="3000" dirty="0" smtClean="0">
                <a:latin typeface="American Typewriter"/>
                <a:cs typeface="American Typewriter"/>
              </a:rPr>
              <a:t>Oxygen Levels Increase</a:t>
            </a:r>
          </a:p>
          <a:p>
            <a:endParaRPr lang="en-US" sz="3000" dirty="0" smtClean="0">
              <a:latin typeface="American Typewriter"/>
              <a:cs typeface="American Typewriter"/>
            </a:endParaRPr>
          </a:p>
          <a:p>
            <a:r>
              <a:rPr lang="en-US" sz="3000" dirty="0" smtClean="0">
                <a:latin typeface="American Typewriter"/>
                <a:cs typeface="American Typewriter"/>
              </a:rPr>
              <a:t>Moon Forms</a:t>
            </a:r>
          </a:p>
          <a:p>
            <a:endParaRPr lang="en-US" sz="3000" dirty="0" smtClean="0">
              <a:latin typeface="American Typewriter"/>
              <a:cs typeface="American Typewriter"/>
            </a:endParaRPr>
          </a:p>
          <a:p>
            <a:r>
              <a:rPr lang="en-US" sz="3000" dirty="0" smtClean="0">
                <a:latin typeface="American Typewriter"/>
                <a:cs typeface="American Typewriter"/>
              </a:rPr>
              <a:t>Flowers Emerge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ly_earth.jpg"/>
          <p:cNvPicPr>
            <a:picLocks noChangeAspect="1"/>
          </p:cNvPicPr>
          <p:nvPr/>
        </p:nvPicPr>
        <p:blipFill>
          <a:blip r:embed="rId2"/>
          <a:stretch>
            <a:fillRect/>
          </a:stretch>
        </p:blipFill>
        <p:spPr>
          <a:xfrm>
            <a:off x="306391" y="3023457"/>
            <a:ext cx="4578903" cy="3434177"/>
          </a:xfrm>
          <a:prstGeom prst="rect">
            <a:avLst/>
          </a:prstGeom>
        </p:spPr>
      </p:pic>
      <p:pic>
        <p:nvPicPr>
          <p:cNvPr id="5" name="Picture 4" descr="prehstrm.jpg"/>
          <p:cNvPicPr>
            <a:picLocks noChangeAspect="1"/>
          </p:cNvPicPr>
          <p:nvPr/>
        </p:nvPicPr>
        <p:blipFill>
          <a:blip r:embed="rId3"/>
          <a:stretch>
            <a:fillRect/>
          </a:stretch>
        </p:blipFill>
        <p:spPr>
          <a:xfrm>
            <a:off x="3630681" y="179475"/>
            <a:ext cx="5426479" cy="20839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jpg"/>
          <p:cNvPicPr>
            <a:picLocks noChangeAspect="1"/>
          </p:cNvPicPr>
          <p:nvPr/>
        </p:nvPicPr>
        <p:blipFill>
          <a:blip r:embed="rId2"/>
          <a:stretch>
            <a:fillRect/>
          </a:stretch>
        </p:blipFill>
        <p:spPr>
          <a:xfrm>
            <a:off x="358927" y="303727"/>
            <a:ext cx="3989607" cy="3284776"/>
          </a:xfrm>
          <a:prstGeom prst="rect">
            <a:avLst/>
          </a:prstGeom>
        </p:spPr>
      </p:pic>
      <p:pic>
        <p:nvPicPr>
          <p:cNvPr id="5" name="Picture 4" descr="General Bacteria.jpg"/>
          <p:cNvPicPr>
            <a:picLocks noChangeAspect="1"/>
          </p:cNvPicPr>
          <p:nvPr/>
        </p:nvPicPr>
        <p:blipFill>
          <a:blip r:embed="rId3"/>
          <a:stretch>
            <a:fillRect/>
          </a:stretch>
        </p:blipFill>
        <p:spPr>
          <a:xfrm>
            <a:off x="4804145" y="2664508"/>
            <a:ext cx="3994734" cy="397260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t.jpg"/>
          <p:cNvPicPr>
            <a:picLocks noChangeAspect="1"/>
          </p:cNvPicPr>
          <p:nvPr/>
        </p:nvPicPr>
        <p:blipFill>
          <a:blip r:embed="rId2"/>
          <a:stretch>
            <a:fillRect/>
          </a:stretch>
        </p:blipFill>
        <p:spPr>
          <a:xfrm>
            <a:off x="685800" y="1339157"/>
            <a:ext cx="3200801" cy="4686140"/>
          </a:xfrm>
          <a:prstGeom prst="rect">
            <a:avLst/>
          </a:prstGeom>
        </p:spPr>
      </p:pic>
      <p:pic>
        <p:nvPicPr>
          <p:cNvPr id="5" name="Picture 4" descr="reptile.jpg"/>
          <p:cNvPicPr>
            <a:picLocks noChangeAspect="1"/>
          </p:cNvPicPr>
          <p:nvPr/>
        </p:nvPicPr>
        <p:blipFill>
          <a:blip r:embed="rId3"/>
          <a:stretch>
            <a:fillRect/>
          </a:stretch>
        </p:blipFill>
        <p:spPr>
          <a:xfrm>
            <a:off x="4490142" y="1532437"/>
            <a:ext cx="4462845" cy="316862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3416_id_02_chart.gif"/>
          <p:cNvPicPr>
            <a:picLocks noChangeAspect="1"/>
          </p:cNvPicPr>
          <p:nvPr/>
        </p:nvPicPr>
        <p:blipFill>
          <a:blip r:embed="rId2"/>
          <a:stretch>
            <a:fillRect/>
          </a:stretch>
        </p:blipFill>
        <p:spPr>
          <a:xfrm>
            <a:off x="457201" y="-144893"/>
            <a:ext cx="8488354" cy="70028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am.jpg"/>
          <p:cNvPicPr>
            <a:picLocks noChangeAspect="1"/>
          </p:cNvPicPr>
          <p:nvPr/>
        </p:nvPicPr>
        <p:blipFill>
          <a:blip r:embed="rId2"/>
          <a:srcRect b="10101"/>
          <a:stretch>
            <a:fillRect/>
          </a:stretch>
        </p:blipFill>
        <p:spPr>
          <a:xfrm>
            <a:off x="483171" y="594476"/>
            <a:ext cx="3534045" cy="4279344"/>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thumbs-up-orangutan.jpg"/>
          <p:cNvPicPr>
            <a:picLocks noChangeAspect="1"/>
          </p:cNvPicPr>
          <p:nvPr/>
        </p:nvPicPr>
        <p:blipFill>
          <a:blip r:embed="rId3">
            <a:lum contrast="3000"/>
          </a:blip>
          <a:srcRect l="18000" r="10800"/>
          <a:stretch>
            <a:fillRect/>
          </a:stretch>
        </p:blipFill>
        <p:spPr>
          <a:xfrm>
            <a:off x="4638436" y="928381"/>
            <a:ext cx="4224290" cy="3945439"/>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869707" y="4873820"/>
            <a:ext cx="2829998" cy="630942"/>
          </a:xfrm>
          <a:prstGeom prst="rect">
            <a:avLst/>
          </a:prstGeom>
          <a:noFill/>
        </p:spPr>
        <p:txBody>
          <a:bodyPr wrap="square" rtlCol="0">
            <a:spAutoFit/>
          </a:bodyPr>
          <a:lstStyle/>
          <a:p>
            <a:pPr algn="ctr"/>
            <a:r>
              <a:rPr lang="en-US" sz="3500" b="1" dirty="0" smtClean="0">
                <a:latin typeface="Apple Chancery"/>
                <a:cs typeface="Apple Chancery"/>
              </a:rPr>
              <a:t>Humans</a:t>
            </a:r>
            <a:endParaRPr lang="en-US" sz="3500" b="1" dirty="0">
              <a:latin typeface="Apple Chancery"/>
              <a:cs typeface="Apple Chancery"/>
            </a:endParaRPr>
          </a:p>
        </p:txBody>
      </p:sp>
      <p:sp>
        <p:nvSpPr>
          <p:cNvPr id="7" name="TextBox 6"/>
          <p:cNvSpPr txBox="1"/>
          <p:nvPr/>
        </p:nvSpPr>
        <p:spPr>
          <a:xfrm>
            <a:off x="5176826" y="4873820"/>
            <a:ext cx="3175120" cy="646331"/>
          </a:xfrm>
          <a:prstGeom prst="rect">
            <a:avLst/>
          </a:prstGeom>
          <a:noFill/>
        </p:spPr>
        <p:txBody>
          <a:bodyPr wrap="square" rtlCol="0">
            <a:spAutoFit/>
          </a:bodyPr>
          <a:lstStyle/>
          <a:p>
            <a:pPr algn="ctr"/>
            <a:r>
              <a:rPr lang="en-US" sz="3500" b="1" dirty="0" smtClean="0">
                <a:latin typeface="Apple Chancery"/>
                <a:cs typeface="Apple Chancery"/>
              </a:rPr>
              <a:t>Orangutans</a:t>
            </a:r>
            <a:endParaRPr lang="en-US" sz="3500" b="1" dirty="0">
              <a:latin typeface="Apple Chancery"/>
              <a:cs typeface="Apple Chancer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rilla14.jpg"/>
          <p:cNvPicPr>
            <a:picLocks noChangeAspect="1"/>
          </p:cNvPicPr>
          <p:nvPr/>
        </p:nvPicPr>
        <p:blipFill>
          <a:blip r:embed="rId2"/>
          <a:stretch>
            <a:fillRect/>
          </a:stretch>
        </p:blipFill>
        <p:spPr>
          <a:xfrm>
            <a:off x="632950" y="508157"/>
            <a:ext cx="3367166" cy="4503326"/>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chimpanzee_thinking_poster.jpg"/>
          <p:cNvPicPr>
            <a:picLocks noChangeAspect="1"/>
          </p:cNvPicPr>
          <p:nvPr/>
        </p:nvPicPr>
        <p:blipFill>
          <a:blip r:embed="rId3">
            <a:lum contrast="9000"/>
          </a:blip>
          <a:stretch>
            <a:fillRect/>
          </a:stretch>
        </p:blipFill>
        <p:spPr>
          <a:xfrm>
            <a:off x="4969478" y="508157"/>
            <a:ext cx="3520516" cy="4503326"/>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1090585" y="5011483"/>
            <a:ext cx="2526291" cy="646331"/>
          </a:xfrm>
          <a:prstGeom prst="rect">
            <a:avLst/>
          </a:prstGeom>
          <a:noFill/>
        </p:spPr>
        <p:txBody>
          <a:bodyPr wrap="square" rtlCol="0">
            <a:spAutoFit/>
          </a:bodyPr>
          <a:lstStyle/>
          <a:p>
            <a:pPr algn="ctr"/>
            <a:r>
              <a:rPr lang="en-US" sz="3500" b="1" dirty="0" smtClean="0">
                <a:latin typeface="Apple Chancery"/>
                <a:cs typeface="Apple Chancery"/>
              </a:rPr>
              <a:t>Gorillas</a:t>
            </a:r>
            <a:endParaRPr lang="en-US" sz="3500" b="1" dirty="0">
              <a:latin typeface="Apple Chancery"/>
              <a:cs typeface="Apple Chancery"/>
            </a:endParaRPr>
          </a:p>
        </p:txBody>
      </p:sp>
      <p:sp>
        <p:nvSpPr>
          <p:cNvPr id="7" name="TextBox 6"/>
          <p:cNvSpPr txBox="1"/>
          <p:nvPr/>
        </p:nvSpPr>
        <p:spPr>
          <a:xfrm>
            <a:off x="5439118" y="5011483"/>
            <a:ext cx="2678145" cy="630942"/>
          </a:xfrm>
          <a:prstGeom prst="rect">
            <a:avLst/>
          </a:prstGeom>
          <a:noFill/>
        </p:spPr>
        <p:txBody>
          <a:bodyPr wrap="square" rtlCol="0">
            <a:spAutoFit/>
          </a:bodyPr>
          <a:lstStyle/>
          <a:p>
            <a:pPr algn="ctr"/>
            <a:r>
              <a:rPr lang="en-US" sz="3500" b="1" dirty="0" smtClean="0">
                <a:latin typeface="Apple Chancery"/>
                <a:cs typeface="Apple Chancery"/>
              </a:rPr>
              <a:t>Chimpanzees</a:t>
            </a:r>
            <a:endParaRPr lang="en-US" sz="3500" b="1" dirty="0">
              <a:latin typeface="Apple Chancery"/>
              <a:cs typeface="Apple Chance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olution-1.jpg"/>
          <p:cNvPicPr>
            <a:picLocks noChangeAspect="1"/>
          </p:cNvPicPr>
          <p:nvPr/>
        </p:nvPicPr>
        <p:blipFill>
          <a:blip r:embed="rId2"/>
          <a:stretch>
            <a:fillRect/>
          </a:stretch>
        </p:blipFill>
        <p:spPr>
          <a:xfrm>
            <a:off x="0" y="1533178"/>
            <a:ext cx="8434775" cy="388516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obo-ig-1.jpg"/>
          <p:cNvPicPr>
            <a:picLocks noChangeAspect="1"/>
          </p:cNvPicPr>
          <p:nvPr/>
        </p:nvPicPr>
        <p:blipFill>
          <a:blip r:embed="rId2">
            <a:lum contrast="6000"/>
          </a:blip>
          <a:stretch>
            <a:fillRect/>
          </a:stretch>
        </p:blipFill>
        <p:spPr>
          <a:xfrm>
            <a:off x="668621" y="579208"/>
            <a:ext cx="3870686" cy="4501303"/>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1283853" y="5080511"/>
            <a:ext cx="2678144" cy="630942"/>
          </a:xfrm>
          <a:prstGeom prst="rect">
            <a:avLst/>
          </a:prstGeom>
          <a:noFill/>
        </p:spPr>
        <p:txBody>
          <a:bodyPr wrap="square" rtlCol="0">
            <a:spAutoFit/>
          </a:bodyPr>
          <a:lstStyle/>
          <a:p>
            <a:pPr algn="ctr"/>
            <a:r>
              <a:rPr lang="en-US" sz="3500" b="1" dirty="0" smtClean="0">
                <a:latin typeface="Apple Chancery"/>
                <a:cs typeface="Apple Chancery"/>
              </a:rPr>
              <a:t>Bonobos</a:t>
            </a:r>
            <a:endParaRPr lang="en-US" sz="3500" b="1" dirty="0">
              <a:latin typeface="Apple Chancery"/>
              <a:cs typeface="Apple Chancer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063042"/>
            <a:ext cx="8229600" cy="4525963"/>
          </a:xfrm>
        </p:spPr>
        <p:txBody>
          <a:bodyPr/>
          <a:lstStyle/>
          <a:p>
            <a:pPr>
              <a:buNone/>
            </a:pPr>
            <a:r>
              <a:rPr lang="en-US" dirty="0" smtClean="0">
                <a:latin typeface="Garamond"/>
                <a:cs typeface="Garamond"/>
              </a:rPr>
              <a:t>For additional information, </a:t>
            </a:r>
          </a:p>
          <a:p>
            <a:pPr>
              <a:buNone/>
            </a:pPr>
            <a:r>
              <a:rPr lang="en-US" dirty="0" smtClean="0">
                <a:latin typeface="Garamond"/>
                <a:cs typeface="Garamond"/>
              </a:rPr>
              <a:t>I highly recommend </a:t>
            </a:r>
            <a:r>
              <a:rPr lang="en-US" u="sng" dirty="0" smtClean="0">
                <a:latin typeface="Garamond"/>
                <a:cs typeface="Garamond"/>
              </a:rPr>
              <a:t>The Greatest Show on Earth: The Evidence for Evolution</a:t>
            </a:r>
            <a:r>
              <a:rPr lang="en-US" dirty="0" smtClean="0">
                <a:latin typeface="Garamond"/>
                <a:cs typeface="Garamond"/>
              </a:rPr>
              <a:t> by </a:t>
            </a:r>
          </a:p>
          <a:p>
            <a:pPr>
              <a:buNone/>
            </a:pPr>
            <a:r>
              <a:rPr lang="en-US" dirty="0" smtClean="0">
                <a:latin typeface="Garamond"/>
                <a:cs typeface="Garamond"/>
              </a:rPr>
              <a:t>                      Richard Dawkins</a:t>
            </a:r>
            <a:endParaRPr lang="en-US" dirty="0">
              <a:latin typeface="Garamond"/>
              <a:cs typeface="Garamond"/>
            </a:endParaRPr>
          </a:p>
        </p:txBody>
      </p:sp>
      <p:pic>
        <p:nvPicPr>
          <p:cNvPr id="4" name="Picture 3" descr="dawkins-greatest-show.png"/>
          <p:cNvPicPr>
            <a:picLocks noChangeAspect="1"/>
          </p:cNvPicPr>
          <p:nvPr/>
        </p:nvPicPr>
        <p:blipFill>
          <a:blip r:embed="rId2"/>
          <a:stretch>
            <a:fillRect/>
          </a:stretch>
        </p:blipFill>
        <p:spPr>
          <a:xfrm rot="814488">
            <a:off x="5855098" y="2818784"/>
            <a:ext cx="2493809" cy="317600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61526"/>
          </a:xfrm>
        </p:spPr>
        <p:txBody>
          <a:bodyPr>
            <a:normAutofit/>
          </a:bodyPr>
          <a:lstStyle/>
          <a:p>
            <a:r>
              <a:rPr lang="en-US" sz="6200" b="1" dirty="0" smtClean="0">
                <a:latin typeface="Garamond"/>
                <a:cs typeface="Garamond"/>
              </a:rPr>
              <a:t>Charles Darwin</a:t>
            </a:r>
            <a:r>
              <a:rPr lang="en-US" dirty="0" smtClean="0">
                <a:latin typeface="Garamond"/>
                <a:cs typeface="Garamond"/>
              </a:rPr>
              <a:t/>
            </a:r>
            <a:br>
              <a:rPr lang="en-US" dirty="0" smtClean="0">
                <a:latin typeface="Garamond"/>
                <a:cs typeface="Garamond"/>
              </a:rPr>
            </a:br>
            <a:r>
              <a:rPr lang="en-US" sz="2889" dirty="0" smtClean="0">
                <a:latin typeface="Garamond"/>
                <a:cs typeface="Garamond"/>
              </a:rPr>
              <a:t>(February 12</a:t>
            </a:r>
            <a:r>
              <a:rPr lang="en-US" sz="2889" baseline="30000" dirty="0" smtClean="0">
                <a:latin typeface="Garamond"/>
                <a:cs typeface="Garamond"/>
              </a:rPr>
              <a:t>th</a:t>
            </a:r>
            <a:r>
              <a:rPr lang="en-US" sz="2889" dirty="0" smtClean="0">
                <a:latin typeface="Garamond"/>
                <a:cs typeface="Garamond"/>
              </a:rPr>
              <a:t>, 1809 – April 19</a:t>
            </a:r>
            <a:r>
              <a:rPr lang="en-US" sz="2889" baseline="30000" dirty="0" smtClean="0">
                <a:latin typeface="Garamond"/>
                <a:cs typeface="Garamond"/>
              </a:rPr>
              <a:t>th</a:t>
            </a:r>
            <a:r>
              <a:rPr lang="en-US" sz="2889" dirty="0" smtClean="0">
                <a:latin typeface="Garamond"/>
                <a:cs typeface="Garamond"/>
              </a:rPr>
              <a:t>, 1882)</a:t>
            </a:r>
            <a:endParaRPr lang="en-US" sz="2889" dirty="0">
              <a:latin typeface="Garamond"/>
              <a:cs typeface="Garamond"/>
            </a:endParaRPr>
          </a:p>
        </p:txBody>
      </p:sp>
      <p:sp>
        <p:nvSpPr>
          <p:cNvPr id="3" name="Content Placeholder 2"/>
          <p:cNvSpPr>
            <a:spLocks noGrp="1"/>
          </p:cNvSpPr>
          <p:nvPr>
            <p:ph idx="1"/>
          </p:nvPr>
        </p:nvSpPr>
        <p:spPr>
          <a:xfrm>
            <a:off x="457200" y="1836164"/>
            <a:ext cx="8229600" cy="4788272"/>
          </a:xfrm>
        </p:spPr>
        <p:txBody>
          <a:bodyPr/>
          <a:lstStyle/>
          <a:p>
            <a:r>
              <a:rPr lang="en-US" dirty="0" smtClean="0">
                <a:latin typeface="Garamond"/>
                <a:cs typeface="Garamond"/>
              </a:rPr>
              <a:t>Credited with providing the first convincing evidence for the theory of evolution in his immortal work, </a:t>
            </a:r>
            <a:r>
              <a:rPr lang="en-US" i="1" dirty="0" smtClean="0">
                <a:latin typeface="Garamond"/>
                <a:cs typeface="Garamond"/>
              </a:rPr>
              <a:t>On the Origin of Species</a:t>
            </a:r>
            <a:r>
              <a:rPr lang="en-US" dirty="0" smtClean="0">
                <a:latin typeface="Garamond"/>
                <a:cs typeface="Garamond"/>
              </a:rPr>
              <a:t>, in 1859.</a:t>
            </a:r>
          </a:p>
          <a:p>
            <a:r>
              <a:rPr lang="en-US" dirty="0" smtClean="0">
                <a:latin typeface="Garamond"/>
                <a:cs typeface="Garamond"/>
              </a:rPr>
              <a:t>In 1831, Darwin set out on a science expedition aboard the </a:t>
            </a:r>
            <a:r>
              <a:rPr lang="en-US" i="1" dirty="0" smtClean="0">
                <a:latin typeface="Garamond"/>
                <a:cs typeface="Garamond"/>
              </a:rPr>
              <a:t>H.M.S. Beagle</a:t>
            </a:r>
            <a:r>
              <a:rPr lang="en-US" dirty="0" smtClean="0">
                <a:latin typeface="Garamond"/>
                <a:cs typeface="Garamond"/>
              </a:rPr>
              <a:t>. </a:t>
            </a:r>
          </a:p>
          <a:p>
            <a:r>
              <a:rPr lang="en-US" dirty="0" smtClean="0">
                <a:latin typeface="Garamond"/>
                <a:cs typeface="Garamond"/>
              </a:rPr>
              <a:t>On the trip, Darwin observed and collected specimens from South America and the Galapagos Islands. He noticed many variations among plants and animals.</a:t>
            </a:r>
            <a:endParaRPr lang="en-US" dirty="0">
              <a:latin typeface="Garamond"/>
              <a:cs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les_Darwin_seated.jpg"/>
          <p:cNvPicPr>
            <a:picLocks noGrp="1" noChangeAspect="1"/>
          </p:cNvPicPr>
          <p:nvPr>
            <p:ph idx="1"/>
          </p:nvPr>
        </p:nvPicPr>
        <p:blipFill>
          <a:blip r:embed="rId2"/>
          <a:srcRect l="-60645" r="-60645"/>
          <a:stretch>
            <a:fillRect/>
          </a:stretch>
        </p:blipFill>
        <p:spPr>
          <a:xfrm>
            <a:off x="-688630" y="0"/>
            <a:ext cx="10737502"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68"/>
            <a:ext cx="8229600" cy="951931"/>
          </a:xfrm>
        </p:spPr>
        <p:txBody>
          <a:bodyPr>
            <a:normAutofit fontScale="90000"/>
          </a:bodyPr>
          <a:lstStyle/>
          <a:p>
            <a:r>
              <a:rPr lang="en-US" sz="6200" b="1" i="1" dirty="0" smtClean="0">
                <a:latin typeface="Garamond"/>
                <a:cs typeface="Garamond"/>
              </a:rPr>
              <a:t>On the Origin of Species</a:t>
            </a:r>
            <a:endParaRPr lang="en-US" sz="6200" b="1" i="1" dirty="0">
              <a:latin typeface="Garamond"/>
              <a:cs typeface="Garamond"/>
            </a:endParaRPr>
          </a:p>
        </p:txBody>
      </p:sp>
      <p:sp>
        <p:nvSpPr>
          <p:cNvPr id="3" name="Content Placeholder 2"/>
          <p:cNvSpPr>
            <a:spLocks noGrp="1"/>
          </p:cNvSpPr>
          <p:nvPr>
            <p:ph idx="1"/>
          </p:nvPr>
        </p:nvSpPr>
        <p:spPr>
          <a:xfrm>
            <a:off x="457200" y="1323832"/>
            <a:ext cx="8229600" cy="5296593"/>
          </a:xfrm>
        </p:spPr>
        <p:txBody>
          <a:bodyPr>
            <a:normAutofit fontScale="85000" lnSpcReduction="10000"/>
          </a:bodyPr>
          <a:lstStyle/>
          <a:p>
            <a:r>
              <a:rPr lang="en-US" dirty="0" smtClean="0">
                <a:latin typeface="Garamond"/>
                <a:cs typeface="Garamond"/>
              </a:rPr>
              <a:t>The full title of Darwin’s work is </a:t>
            </a:r>
            <a:r>
              <a:rPr lang="en-US" i="1" dirty="0" smtClean="0">
                <a:latin typeface="Garamond"/>
                <a:cs typeface="Garamond"/>
              </a:rPr>
              <a:t>On the Origin of Species by Means of Natural Selection, or the Preservation of Favored Races in the Struggle for Life.</a:t>
            </a:r>
          </a:p>
          <a:p>
            <a:r>
              <a:rPr lang="en-US" dirty="0" smtClean="0">
                <a:latin typeface="Garamond"/>
                <a:cs typeface="Garamond"/>
              </a:rPr>
              <a:t>Darwin may have delayed publishing his work for fear of upsetting his clergymen naturalist friends or his pious wife Emma</a:t>
            </a:r>
          </a:p>
          <a:p>
            <a:r>
              <a:rPr lang="en-US" dirty="0" smtClean="0">
                <a:latin typeface="Garamond"/>
                <a:cs typeface="Garamond"/>
              </a:rPr>
              <a:t>After his journey on the </a:t>
            </a:r>
            <a:r>
              <a:rPr lang="en-US" i="1" dirty="0" smtClean="0">
                <a:latin typeface="Garamond"/>
                <a:cs typeface="Garamond"/>
              </a:rPr>
              <a:t>Beagle</a:t>
            </a:r>
            <a:r>
              <a:rPr lang="en-US" dirty="0" smtClean="0">
                <a:latin typeface="Garamond"/>
                <a:cs typeface="Garamond"/>
              </a:rPr>
              <a:t>, Darwin came to realize the fundamental principles of evolution:</a:t>
            </a:r>
          </a:p>
          <a:p>
            <a:pPr lvl="1"/>
            <a:r>
              <a:rPr lang="en-US" dirty="0" smtClean="0">
                <a:latin typeface="Garamond"/>
                <a:cs typeface="Garamond"/>
              </a:rPr>
              <a:t>Evolutionary change is gradual, requiring millions of years</a:t>
            </a:r>
          </a:p>
          <a:p>
            <a:pPr lvl="1"/>
            <a:r>
              <a:rPr lang="en-US" dirty="0" smtClean="0">
                <a:latin typeface="Garamond"/>
                <a:cs typeface="Garamond"/>
              </a:rPr>
              <a:t>The primary mechanism for evolution is natural selection</a:t>
            </a:r>
          </a:p>
          <a:p>
            <a:pPr lvl="1"/>
            <a:r>
              <a:rPr lang="en-US" dirty="0" smtClean="0">
                <a:latin typeface="Garamond"/>
                <a:cs typeface="Garamond"/>
              </a:rPr>
              <a:t>The millions of species alive today originate from a single original life form</a:t>
            </a:r>
            <a:endParaRPr lang="en-US" dirty="0">
              <a:latin typeface="Garamond"/>
              <a:cs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488" y="1600200"/>
            <a:ext cx="8641848" cy="4525963"/>
          </a:xfrm>
        </p:spPr>
        <p:txBody>
          <a:bodyPr/>
          <a:lstStyle/>
          <a:p>
            <a:pPr algn="ctr">
              <a:buNone/>
            </a:pPr>
            <a:r>
              <a:rPr lang="en-US" sz="3800" b="1" dirty="0" smtClean="0">
                <a:latin typeface="Garamond"/>
                <a:cs typeface="Garamond"/>
              </a:rPr>
              <a:t>“It is not the strongest of the species that survives, nor the most intelligent that survives. It is the one that is the most adaptable to change.”</a:t>
            </a:r>
          </a:p>
          <a:p>
            <a:pPr algn="ctr">
              <a:buNone/>
            </a:pPr>
            <a:r>
              <a:rPr lang="en-US" sz="3800" b="1" i="1" dirty="0" smtClean="0">
                <a:latin typeface="Garamond"/>
                <a:cs typeface="Garamond"/>
              </a:rPr>
              <a:t>-</a:t>
            </a:r>
            <a:r>
              <a:rPr lang="en-US" sz="3800" b="1" dirty="0" smtClean="0">
                <a:latin typeface="Garamond"/>
                <a:cs typeface="Garamond"/>
              </a:rPr>
              <a:t> </a:t>
            </a:r>
            <a:r>
              <a:rPr lang="en-US" sz="3800" b="1" i="1" dirty="0" smtClean="0">
                <a:latin typeface="Garamond"/>
                <a:cs typeface="Garamond"/>
              </a:rPr>
              <a:t>Charles Darwin</a:t>
            </a:r>
            <a:r>
              <a:rPr lang="en-US" dirty="0" smtClean="0"/>
              <a:t/>
            </a:r>
            <a:br>
              <a:rPr lang="en-US" dirty="0" smtClean="0"/>
            </a:br>
            <a:endParaRPr lang="en-US" dirty="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876"/>
            <a:ext cx="8229600" cy="2389869"/>
          </a:xfrm>
        </p:spPr>
        <p:txBody>
          <a:bodyPr>
            <a:noAutofit/>
          </a:bodyPr>
          <a:lstStyle/>
          <a:p>
            <a:r>
              <a:rPr lang="en-US" sz="9200" b="1" dirty="0" smtClean="0">
                <a:latin typeface="Garamond"/>
                <a:cs typeface="Garamond"/>
              </a:rPr>
              <a:t>4 Ways Organisms Evolve</a:t>
            </a:r>
            <a:endParaRPr lang="en-US" sz="9200" b="1" dirty="0">
              <a:latin typeface="Garamond"/>
              <a:cs typeface="Garamon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711</TotalTime>
  <Words>1163</Words>
  <Application>Microsoft Office PowerPoint</Application>
  <PresentationFormat>On-screen Show (4:3)</PresentationFormat>
  <Paragraphs>105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Evolution</vt:lpstr>
      <vt:lpstr>Slide 2</vt:lpstr>
      <vt:lpstr>Slide 3</vt:lpstr>
      <vt:lpstr>Slide 4</vt:lpstr>
      <vt:lpstr>Charles Darwin (February 12th, 1809 – April 19th, 1882)</vt:lpstr>
      <vt:lpstr>Slide 6</vt:lpstr>
      <vt:lpstr>On the Origin of Species</vt:lpstr>
      <vt:lpstr>Slide 8</vt:lpstr>
      <vt:lpstr>4 Ways Organisms Evolve</vt:lpstr>
      <vt:lpstr>Natural Selection</vt:lpstr>
      <vt:lpstr>Slide 11</vt:lpstr>
      <vt:lpstr>Genetic Drift</vt:lpstr>
      <vt:lpstr>Mutation</vt:lpstr>
      <vt:lpstr>Gene Flow</vt:lpstr>
      <vt:lpstr>Evidence for Evolution</vt:lpstr>
      <vt:lpstr>Isn’t Evolution Only A Theory?</vt:lpstr>
      <vt:lpstr>Slide 17</vt:lpstr>
      <vt:lpstr>Genetic Evidence</vt:lpstr>
      <vt:lpstr>Evidence from Comparative Anatomy</vt:lpstr>
      <vt:lpstr>Slide 20</vt:lpstr>
      <vt:lpstr>Slide 21</vt:lpstr>
      <vt:lpstr>Slide 22</vt:lpstr>
      <vt:lpstr>Fossil Evidence</vt:lpstr>
      <vt:lpstr>Slide 24</vt:lpstr>
      <vt:lpstr>Slide 25</vt:lpstr>
      <vt:lpstr>Evidence from Geographical Distribution</vt:lpstr>
      <vt:lpstr>Evidence from Artificial Selection</vt:lpstr>
      <vt:lpstr>Slide 28</vt:lpstr>
      <vt:lpstr>“For the first half of geological time our ancestors were bacteria. Most creatures still are bacteria, and each one of our trillions of cells is a colony of bacteria.” - Richard Dawkins </vt:lpstr>
      <vt:lpstr>Slide 30</vt:lpstr>
      <vt:lpstr>Slide 31</vt:lpstr>
      <vt:lpstr>TIME  (billions of years ago from the present) </vt:lpstr>
      <vt:lpstr>Slide 33</vt:lpstr>
      <vt:lpstr>Slide 34</vt:lpstr>
      <vt:lpstr>Slide 35</vt:lpstr>
      <vt:lpstr>Slide 36</vt:lpstr>
      <vt:lpstr>Slide 37</vt:lpstr>
      <vt:lpstr>Slide 38</vt:lpstr>
      <vt:lpstr>Slide 39</vt:lpstr>
      <vt:lpstr>Slide 40</vt:lpstr>
      <vt:lpstr>Slide 41</vt:lpstr>
    </vt:vector>
  </TitlesOfParts>
  <Company>Ball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title>
  <dc:creator>Ben Spoerlein</dc:creator>
  <cp:lastModifiedBy>owner</cp:lastModifiedBy>
  <cp:revision>28</cp:revision>
  <dcterms:created xsi:type="dcterms:W3CDTF">2012-02-02T02:46:23Z</dcterms:created>
  <dcterms:modified xsi:type="dcterms:W3CDTF">2012-02-24T21:45:22Z</dcterms:modified>
</cp:coreProperties>
</file>