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DF469-F61E-4E08-B9B3-99E48ABE284C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D04D1-2F83-4F3F-AE61-9A341A8D7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0BA6-8B3D-440F-A0AD-53BE8EEA7638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A9E0A-6F84-4A15-846F-C5F6E20709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1FD62-9AAB-4812-8A03-57A265C2F747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68398-000F-4411-A27F-1EC3FEA5B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04EF-D668-4399-8884-314104FE022B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7357D-F6D4-4501-A2DC-EE7FD5EFF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FE87E-E2F1-4D13-92BC-D35D1E3AE6C8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0B566-D385-4C49-8C33-CAE3169BAA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5CEDB-E9BC-4021-AC86-617CD39D5CBC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2675-4E95-46D6-9739-D295D10C7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ACAC6-C5EB-4EC7-A4AE-348D0F8B8EAE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3E02-B596-40C2-9C70-3D692AE0E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F66A-840A-4785-848E-37F766E6DFF8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E45A-D3B2-4131-BAB8-9513A4C5E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D977-4004-4A33-9D19-149AE1ED4F81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13F56-D8FF-4198-A28F-CFA20BD93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A9E7283-B9F8-491A-B760-715E8198E822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6640F8-E5C9-4D30-843B-702CCFF13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B372A-332C-4F60-AACD-F5991310BAAE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2D00-2987-4F58-877F-FCD25A8FD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FE84E8-0B3F-4CB5-AD14-7D2C8511A5C6}" type="datetimeFigureOut">
              <a:rPr lang="en-US"/>
              <a:pPr>
                <a:defRPr/>
              </a:pPr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9C2D47-EB28-4619-B7B7-E922F7C96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12" r:id="rId3"/>
    <p:sldLayoutId id="2147483709" r:id="rId4"/>
    <p:sldLayoutId id="2147483708" r:id="rId5"/>
    <p:sldLayoutId id="2147483707" r:id="rId6"/>
    <p:sldLayoutId id="2147483713" r:id="rId7"/>
    <p:sldLayoutId id="2147483714" r:id="rId8"/>
    <p:sldLayoutId id="2147483715" r:id="rId9"/>
    <p:sldLayoutId id="2147483706" r:id="rId10"/>
    <p:sldLayoutId id="214748371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3536950"/>
            <a:ext cx="8556625" cy="20081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4400" b="1" smtClean="0">
                <a:solidFill>
                  <a:srgbClr val="262626"/>
                </a:solidFill>
              </a:rPr>
              <a:t>Tau vs. Pi</a:t>
            </a:r>
            <a:br>
              <a:rPr lang="en-US" sz="14400" b="1" smtClean="0">
                <a:solidFill>
                  <a:srgbClr val="262626"/>
                </a:solidFill>
              </a:rPr>
            </a:br>
            <a:r>
              <a:rPr lang="en-US" sz="14400" b="1" smtClean="0">
                <a:solidFill>
                  <a:srgbClr val="262626"/>
                </a:solidFill>
              </a:rPr>
              <a:t/>
            </a:r>
            <a:br>
              <a:rPr lang="en-US" sz="14400" b="1" smtClean="0">
                <a:solidFill>
                  <a:srgbClr val="262626"/>
                </a:solidFill>
              </a:rPr>
            </a:br>
            <a:r>
              <a:rPr lang="en-US" sz="3600" b="1" smtClean="0">
                <a:solidFill>
                  <a:srgbClr val="262626"/>
                </a:solidFill>
              </a:rPr>
              <a:t>Submitted by Ben Jenkins, </a:t>
            </a:r>
            <a:br>
              <a:rPr lang="en-US" sz="3600" b="1" smtClean="0">
                <a:solidFill>
                  <a:srgbClr val="262626"/>
                </a:solidFill>
              </a:rPr>
            </a:br>
            <a:r>
              <a:rPr lang="en-US" sz="3600" b="1" smtClean="0">
                <a:solidFill>
                  <a:srgbClr val="262626"/>
                </a:solidFill>
              </a:rPr>
              <a:t>Resident Assistant, Colorado State 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7200" b="1" smtClean="0"/>
              <a:t>What Is Tau?</a:t>
            </a:r>
            <a:r>
              <a:rPr lang="en-US" sz="4500" smtClean="0"/>
              <a:t> 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22959" y="1845734"/>
            <a:ext cx="7543801" cy="4023360"/>
          </a:xfrm>
          <a:blipFill rotWithShape="0">
            <a:blip r:embed="rId2"/>
            <a:stretch>
              <a:fillRect l="-1858" t="-3030"/>
            </a:stretch>
          </a:blipFill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7200" b="1" smtClean="0"/>
              <a:t>What Is Pi?</a:t>
            </a:r>
            <a:r>
              <a:rPr lang="en-US" sz="4500" smtClean="0"/>
              <a:t>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latin typeface="Cambria Math" pitchFamily="18" charset="0"/>
              </a:rPr>
              <a:t>𝞹 = 3.141592653589…</a:t>
            </a:r>
          </a:p>
          <a:p>
            <a:pPr eaLnBrk="1" hangingPunct="1"/>
            <a:endParaRPr lang="en-US" sz="3000" smtClean="0">
              <a:latin typeface="Cambria Math" pitchFamily="18" charset="0"/>
            </a:endParaRPr>
          </a:p>
          <a:p>
            <a:pPr eaLnBrk="1" hangingPunct="1"/>
            <a:r>
              <a:rPr lang="en-US" sz="3000" smtClean="0">
                <a:latin typeface="Cambria Math" pitchFamily="18" charset="0"/>
              </a:rPr>
              <a:t>Equivalently:</a:t>
            </a:r>
          </a:p>
          <a:p>
            <a:pPr eaLnBrk="1" hangingPunct="1"/>
            <a:endParaRPr lang="en-US" sz="3000" smtClean="0">
              <a:latin typeface="Cambria Math" pitchFamily="18" charset="0"/>
            </a:endParaRPr>
          </a:p>
          <a:p>
            <a:pPr eaLnBrk="1" hangingPunct="1"/>
            <a:r>
              <a:rPr lang="en-US" sz="3000" smtClean="0">
                <a:latin typeface="Cambria Math" pitchFamily="18" charset="0"/>
              </a:rPr>
              <a:t>𝞹 = Circumference / Diameter</a:t>
            </a:r>
            <a:endParaRPr lang="en-US" sz="3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b="1" smtClean="0"/>
              <a:t>Wait.. People are actually debating about which of the two should be used?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z="3600" smtClean="0"/>
          </a:p>
          <a:p>
            <a:pPr marL="0" indent="0" eaLnBrk="1" hangingPunct="1"/>
            <a:r>
              <a:rPr lang="en-US" sz="4800" b="1" smtClean="0"/>
              <a:t>YES!!!</a:t>
            </a:r>
          </a:p>
          <a:p>
            <a:pPr marL="0" indent="0" eaLnBrk="1" hangingPunct="1"/>
            <a:endParaRPr lang="en-US" sz="4800" b="1" smtClean="0"/>
          </a:p>
          <a:p>
            <a:pPr marL="0" indent="0" eaLnBrk="1" hangingPunct="1">
              <a:buFont typeface="Calibri" pitchFamily="34" charset="0"/>
              <a:buNone/>
            </a:pPr>
            <a:r>
              <a:rPr lang="en-US" sz="2400" smtClean="0"/>
              <a:t>Mathematicians have been arguing for YEARS about which to use in common notation.</a:t>
            </a:r>
          </a:p>
          <a:p>
            <a:pPr marL="0" indent="0" eaLnBrk="1" hangingPunct="1">
              <a:buFont typeface="Calibri" pitchFamily="34" charset="0"/>
              <a:buNone/>
            </a:pPr>
            <a:r>
              <a:rPr lang="en-US" sz="2400" smtClean="0"/>
              <a:t>There is even a popular book dedicated to the use of tau called “The Tau Manifesto.” (Read it, it’s cool)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600" b="1" smtClean="0"/>
              <a:t>The Benefits of Tau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822325" y="1985963"/>
            <a:ext cx="7543800" cy="4022725"/>
          </a:xfrm>
        </p:spPr>
        <p:txBody>
          <a:bodyPr/>
          <a:lstStyle/>
          <a:p>
            <a:pPr eaLnBrk="1" hangingPunct="1"/>
            <a:r>
              <a:rPr lang="en-US" sz="2400" smtClean="0"/>
              <a:t>Tau is simple!</a:t>
            </a:r>
          </a:p>
          <a:p>
            <a:pPr lvl="1" eaLnBrk="1" hangingPunct="1"/>
            <a:r>
              <a:rPr lang="en-US" sz="2400" smtClean="0"/>
              <a:t>If you want to describe a circle in radians, it’s just </a:t>
            </a:r>
            <a:r>
              <a:rPr lang="el-GR" sz="2400" smtClean="0"/>
              <a:t>τ</a:t>
            </a:r>
            <a:r>
              <a:rPr lang="en-US" sz="2400" smtClean="0"/>
              <a:t>! (None of that 2</a:t>
            </a:r>
            <a:r>
              <a:rPr lang="en-US" sz="2400" smtClean="0">
                <a:latin typeface="Cambria Math" pitchFamily="18" charset="0"/>
              </a:rPr>
              <a:t>𝞹 </a:t>
            </a:r>
            <a:r>
              <a:rPr lang="en-US" sz="2400" smtClean="0"/>
              <a:t>nonsense)</a:t>
            </a:r>
          </a:p>
          <a:p>
            <a:pPr lvl="1" eaLnBrk="1" hangingPunct="1"/>
            <a:r>
              <a:rPr lang="en-US" sz="2400" smtClean="0"/>
              <a:t>This also means if you want to describe half a circle, it’s </a:t>
            </a:r>
            <a:r>
              <a:rPr lang="el-GR" sz="2400" smtClean="0"/>
              <a:t>τ</a:t>
            </a:r>
            <a:r>
              <a:rPr lang="en-US" sz="2400" smtClean="0"/>
              <a:t>/2</a:t>
            </a:r>
          </a:p>
          <a:p>
            <a:pPr lvl="1" eaLnBrk="1" hangingPunct="1"/>
            <a:r>
              <a:rPr lang="en-US" sz="2400" smtClean="0"/>
              <a:t>1/12 of a circle = </a:t>
            </a:r>
            <a:r>
              <a:rPr lang="el-GR" sz="2400" smtClean="0"/>
              <a:t>τ</a:t>
            </a:r>
            <a:r>
              <a:rPr lang="en-US" sz="2400" smtClean="0"/>
              <a:t>/12 </a:t>
            </a:r>
          </a:p>
          <a:p>
            <a:pPr lvl="1" eaLnBrk="1" hangingPunct="1">
              <a:buFont typeface="Calibri" pitchFamily="34" charset="0"/>
              <a:buNone/>
            </a:pPr>
            <a:endParaRPr lang="en-US" sz="4400" b="1" smtClean="0"/>
          </a:p>
          <a:p>
            <a:pPr lvl="1" eaLnBrk="1" hangingPunct="1">
              <a:buFont typeface="Calibri" pitchFamily="34" charset="0"/>
              <a:buNone/>
            </a:pPr>
            <a:r>
              <a:rPr lang="en-US" sz="4400" b="1" smtClean="0"/>
              <a:t>			HOW EASY IS THAT?!!</a:t>
            </a:r>
          </a:p>
          <a:p>
            <a:pPr lvl="1" eaLnBrk="1" hangingPunct="1"/>
            <a:endParaRPr lang="en-US" sz="4400" b="1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600" b="1" smtClean="0"/>
              <a:t>More Benefits of Tau!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22959" y="1845734"/>
            <a:ext cx="7543801" cy="4023360"/>
          </a:xfrm>
          <a:blipFill rotWithShape="0">
            <a:blip r:embed="rId2"/>
            <a:stretch>
              <a:fillRect l="-1212" t="-2121" r="-969"/>
            </a:stretch>
          </a:blipFill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600" b="1" smtClean="0"/>
              <a:t>The Benefits of Pi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22959" y="1845734"/>
            <a:ext cx="7543801" cy="4023360"/>
          </a:xfrm>
          <a:blipFill rotWithShape="0">
            <a:blip r:embed="rId2"/>
            <a:stretch>
              <a:fillRect l="-2423" t="-2121" r="-2262" b="-1515"/>
            </a:stretch>
          </a:blipFill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4175" y="3429000"/>
            <a:ext cx="6446838" cy="2909888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Calibri" pitchFamily="34" charset="0"/>
              <a:buNone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xkcd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48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6038" y="1879600"/>
            <a:ext cx="574675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smtClean="0"/>
              <a:t>Conclusion: Tau Just Make Sense!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Is Tau way more intuitive? – Absolutely</a:t>
            </a:r>
          </a:p>
          <a:p>
            <a:pPr eaLnBrk="1" hangingPunct="1"/>
            <a:r>
              <a:rPr lang="en-US" sz="2400" smtClean="0"/>
              <a:t>Is Pi more fun to say? – Yeah I guess.. </a:t>
            </a:r>
          </a:p>
          <a:p>
            <a:pPr eaLnBrk="1" hangingPunct="1"/>
            <a:r>
              <a:rPr lang="en-US" sz="2400" smtClean="0"/>
              <a:t>Is the choice of one or the other going to completely change the fate of humanity? – Maybe? I don’t know but I guess it’s not out of the question.</a:t>
            </a:r>
          </a:p>
          <a:p>
            <a:pPr eaLnBrk="1" hangingPunct="1"/>
            <a:r>
              <a:rPr lang="en-US" sz="2400" smtClean="0"/>
              <a:t>Is Pi or tau the better option? – That is up to you to decide.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</TotalTime>
  <Words>192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 Light</vt:lpstr>
      <vt:lpstr>Calibri</vt:lpstr>
      <vt:lpstr>Cambria Math</vt:lpstr>
      <vt:lpstr>Retrospect</vt:lpstr>
      <vt:lpstr>Retrospect</vt:lpstr>
      <vt:lpstr>Retrospect</vt:lpstr>
      <vt:lpstr>Retrospect</vt:lpstr>
      <vt:lpstr>Retrospect</vt:lpstr>
      <vt:lpstr>Retrospect</vt:lpstr>
      <vt:lpstr>Retrospect</vt:lpstr>
      <vt:lpstr>Tau vs. Pi  Submitted by Ben Jenkins,  Resident Assistant, Colorado State University</vt:lpstr>
      <vt:lpstr>What Is Tau? </vt:lpstr>
      <vt:lpstr>What Is Pi? </vt:lpstr>
      <vt:lpstr>Wait.. People are actually debating about which of the two should be used?</vt:lpstr>
      <vt:lpstr>The Benefits of Tau</vt:lpstr>
      <vt:lpstr>More Benefits of Tau!</vt:lpstr>
      <vt:lpstr>The Benefits of Pi</vt:lpstr>
      <vt:lpstr>Slide 8</vt:lpstr>
      <vt:lpstr>Conclusion: Tau Just Make Sense!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 vs. Pi</dc:title>
  <dc:creator>Admin</dc:creator>
  <cp:lastModifiedBy>Terri</cp:lastModifiedBy>
  <cp:revision>10</cp:revision>
  <dcterms:created xsi:type="dcterms:W3CDTF">2016-03-02T06:41:09Z</dcterms:created>
  <dcterms:modified xsi:type="dcterms:W3CDTF">2016-03-14T19:34:50Z</dcterms:modified>
</cp:coreProperties>
</file>