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5" r:id="rId4"/>
    <p:sldId id="266" r:id="rId5"/>
    <p:sldId id="257" r:id="rId6"/>
    <p:sldId id="272" r:id="rId7"/>
    <p:sldId id="273" r:id="rId8"/>
    <p:sldId id="274" r:id="rId9"/>
    <p:sldId id="275" r:id="rId10"/>
    <p:sldId id="276" r:id="rId11"/>
    <p:sldId id="277" r:id="rId12"/>
    <p:sldId id="261" r:id="rId13"/>
    <p:sldId id="262" r:id="rId14"/>
    <p:sldId id="263" r:id="rId15"/>
    <p:sldId id="278" r:id="rId16"/>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1" autoAdjust="0"/>
    <p:restoredTop sz="94660"/>
  </p:normalViewPr>
  <p:slideViewPr>
    <p:cSldViewPr>
      <p:cViewPr varScale="1">
        <p:scale>
          <a:sx n="70" d="100"/>
          <a:sy n="70" d="100"/>
        </p:scale>
        <p:origin x="-10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0DB79D-3420-4D1F-87D8-FF28B98946D4}" type="datetimeFigureOut">
              <a:rPr lang="en-US" smtClean="0"/>
              <a:pPr/>
              <a:t>10/29/2011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CE67-101B-44DD-9AA3-23DDBDFEE6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DB79D-3420-4D1F-87D8-FF28B98946D4}" type="datetimeFigureOut">
              <a:rPr lang="en-US" smtClean="0"/>
              <a:pPr/>
              <a:t>10/29/2011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7CE67-101B-44DD-9AA3-23DDBDFEE6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rgbClr val="FFFF00"/>
          </a:solidFill>
        </p:spPr>
        <p:style>
          <a:lnRef idx="2">
            <a:schemeClr val="accent1"/>
          </a:lnRef>
          <a:fillRef idx="1">
            <a:schemeClr val="lt1"/>
          </a:fillRef>
          <a:effectRef idx="0">
            <a:schemeClr val="accent1"/>
          </a:effectRef>
          <a:fontRef idx="minor">
            <a:schemeClr val="dk1"/>
          </a:fontRef>
        </p:style>
        <p:txBody>
          <a:bodyPr/>
          <a:lstStyle/>
          <a:p>
            <a:r>
              <a:rPr lang="en-US" dirty="0" smtClean="0"/>
              <a:t>Top inventions of 2011 bulletin board idea</a:t>
            </a:r>
            <a:endParaRPr lang="en-US" dirty="0"/>
          </a:p>
        </p:txBody>
      </p:sp>
      <p:sp>
        <p:nvSpPr>
          <p:cNvPr id="5" name="Subtitle 4"/>
          <p:cNvSpPr>
            <a:spLocks noGrp="1"/>
          </p:cNvSpPr>
          <p:nvPr>
            <p:ph type="subTitle" idx="1"/>
          </p:nvPr>
        </p:nvSpPr>
        <p:spPr/>
        <p:txBody>
          <a:bodyPr/>
          <a:lstStyle/>
          <a:p>
            <a:r>
              <a:rPr lang="en-US" dirty="0" smtClean="0">
                <a:solidFill>
                  <a:schemeClr val="tx1"/>
                </a:solidFill>
              </a:rPr>
              <a:t>Submitted by </a:t>
            </a:r>
          </a:p>
          <a:p>
            <a:r>
              <a:rPr lang="en-US" dirty="0" smtClean="0">
                <a:solidFill>
                  <a:schemeClr val="tx1"/>
                </a:solidFill>
              </a:rPr>
              <a:t>Jeremiah </a:t>
            </a:r>
            <a:r>
              <a:rPr lang="en-US" dirty="0" err="1" smtClean="0">
                <a:solidFill>
                  <a:schemeClr val="tx1"/>
                </a:solidFill>
              </a:rPr>
              <a:t>Mosteller</a:t>
            </a:r>
            <a:r>
              <a:rPr lang="en-US" dirty="0" smtClean="0">
                <a:solidFill>
                  <a:schemeClr val="tx1"/>
                </a:solidFill>
              </a:rPr>
              <a:t>, </a:t>
            </a:r>
            <a:r>
              <a:rPr lang="en-US" dirty="0" smtClean="0">
                <a:solidFill>
                  <a:schemeClr val="tx1"/>
                </a:solidFill>
              </a:rPr>
              <a:t>RA, WCU</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latin typeface="Juice ITC" pitchFamily="82" charset="0"/>
              </a:rPr>
              <a:t/>
            </a:r>
            <a:br>
              <a:rPr lang="en-US" b="1" dirty="0" smtClean="0">
                <a:latin typeface="Juice ITC" pitchFamily="82" charset="0"/>
              </a:rPr>
            </a:br>
            <a:r>
              <a:rPr lang="en-US" b="1" dirty="0" smtClean="0">
                <a:latin typeface="Juice ITC" pitchFamily="82" charset="0"/>
              </a:rPr>
              <a:t>A </a:t>
            </a:r>
            <a:r>
              <a:rPr lang="en-US" b="1" dirty="0" smtClean="0">
                <a:latin typeface="Juice ITC" pitchFamily="82" charset="0"/>
              </a:rPr>
              <a:t>Prenatal Marker to Screen for Pregnancy Complications</a:t>
            </a:r>
            <a:br>
              <a:rPr lang="en-US" b="1" dirty="0" smtClean="0">
                <a:latin typeface="Juice ITC" pitchFamily="82" charset="0"/>
              </a:rPr>
            </a:br>
            <a:endParaRPr lang="en-US" dirty="0"/>
          </a:p>
        </p:txBody>
      </p:sp>
      <p:sp>
        <p:nvSpPr>
          <p:cNvPr id="6" name="Content Placeholder 5"/>
          <p:cNvSpPr>
            <a:spLocks noGrp="1"/>
          </p:cNvSpPr>
          <p:nvPr>
            <p:ph sz="half" idx="1"/>
          </p:nvPr>
        </p:nvSpPr>
        <p:spPr>
          <a:xfrm>
            <a:off x="457200" y="1600201"/>
            <a:ext cx="4038600" cy="3962400"/>
          </a:xfrm>
        </p:spPr>
        <p:style>
          <a:lnRef idx="2">
            <a:schemeClr val="accent1"/>
          </a:lnRef>
          <a:fillRef idx="1">
            <a:schemeClr val="lt1"/>
          </a:fillRef>
          <a:effectRef idx="0">
            <a:schemeClr val="accent1"/>
          </a:effectRef>
          <a:fontRef idx="minor">
            <a:schemeClr val="dk1"/>
          </a:fontRef>
        </p:style>
        <p:txBody>
          <a:bodyPr/>
          <a:lstStyle/>
          <a:p>
            <a:pPr>
              <a:buNone/>
            </a:pPr>
            <a:r>
              <a:rPr lang="en-US" dirty="0" smtClean="0">
                <a:latin typeface="Juice ITC" pitchFamily="82" charset="0"/>
              </a:rPr>
              <a:t>	Designed </a:t>
            </a:r>
            <a:r>
              <a:rPr lang="en-US" dirty="0" smtClean="0">
                <a:latin typeface="Juice ITC" pitchFamily="82" charset="0"/>
              </a:rPr>
              <a:t>by a college student and his classmates, the Prenatal Screening Kit, or safety pen, helps detect complications in pregnancies at an early stage. The pen will be quite cheap, costing only a third of a cent per use, making it a perfect tool for hospitals in developing nations.</a:t>
            </a:r>
          </a:p>
          <a:p>
            <a:endParaRPr lang="en-US" dirty="0"/>
          </a:p>
        </p:txBody>
      </p:sp>
      <p:pic>
        <p:nvPicPr>
          <p:cNvPr id="8" name="Picture 4"/>
          <p:cNvPicPr>
            <a:picLocks noGrp="1" noChangeAspect="1" noChangeArrowheads="1"/>
          </p:cNvPicPr>
          <p:nvPr>
            <p:ph sz="half" idx="2"/>
          </p:nvPr>
        </p:nvPicPr>
        <p:blipFill>
          <a:blip r:embed="rId2" cstate="print"/>
          <a:srcRect/>
          <a:stretch>
            <a:fillRect/>
          </a:stretch>
        </p:blipFill>
        <p:spPr bwMode="auto">
          <a:xfrm>
            <a:off x="5105400" y="1600200"/>
            <a:ext cx="3200400" cy="3962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lvl="0"/>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err="1" smtClean="0">
                <a:latin typeface="Arial" pitchFamily="34" charset="0"/>
                <a:cs typeface="Arial" pitchFamily="34" charset="0"/>
              </a:rPr>
              <a:t>Kymera</a:t>
            </a:r>
            <a:r>
              <a:rPr lang="en-US" b="1" dirty="0" smtClean="0">
                <a:latin typeface="Arial" pitchFamily="34" charset="0"/>
                <a:cs typeface="Arial" pitchFamily="34" charset="0"/>
              </a:rPr>
              <a:t> </a:t>
            </a:r>
            <a:r>
              <a:rPr lang="en-US" b="1" dirty="0" smtClean="0">
                <a:latin typeface="Arial" pitchFamily="34" charset="0"/>
                <a:cs typeface="Arial" pitchFamily="34" charset="0"/>
              </a:rPr>
              <a:t>Motorized Body Board </a:t>
            </a:r>
            <a:br>
              <a:rPr lang="en-US" b="1" dirty="0" smtClean="0">
                <a:latin typeface="Arial" pitchFamily="34" charset="0"/>
                <a:cs typeface="Arial" pitchFamily="34" charset="0"/>
              </a:rPr>
            </a:br>
            <a:endParaRPr lang="en-US" dirty="0"/>
          </a:p>
        </p:txBody>
      </p:sp>
      <p:sp>
        <p:nvSpPr>
          <p:cNvPr id="6" name="Content Placeholder 5"/>
          <p:cNvSpPr>
            <a:spLocks noGrp="1"/>
          </p:cNvSpPr>
          <p:nvPr>
            <p:ph sz="half" idx="1"/>
          </p:nvPr>
        </p:nvSpPr>
        <p:spPr>
          <a:xfrm>
            <a:off x="457200" y="1600200"/>
            <a:ext cx="3886200" cy="45259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lvl="0">
              <a:buNone/>
            </a:pPr>
            <a:r>
              <a:rPr lang="en-US" dirty="0" smtClean="0">
                <a:latin typeface="Arial" pitchFamily="34" charset="0"/>
                <a:cs typeface="Arial" pitchFamily="34" charset="0"/>
              </a:rPr>
              <a:t>	The </a:t>
            </a:r>
            <a:r>
              <a:rPr lang="en-US" dirty="0" smtClean="0">
                <a:latin typeface="Arial" pitchFamily="34" charset="0"/>
                <a:cs typeface="Arial" pitchFamily="34" charset="0"/>
              </a:rPr>
              <a:t>lightweight </a:t>
            </a:r>
            <a:r>
              <a:rPr lang="en-US" dirty="0" err="1" smtClean="0">
                <a:latin typeface="Arial" pitchFamily="34" charset="0"/>
                <a:cs typeface="Arial" pitchFamily="34" charset="0"/>
              </a:rPr>
              <a:t>Kymera</a:t>
            </a:r>
            <a:r>
              <a:rPr lang="en-US" dirty="0" smtClean="0">
                <a:latin typeface="Arial" pitchFamily="34" charset="0"/>
                <a:cs typeface="Arial" pitchFamily="34" charset="0"/>
              </a:rPr>
              <a:t> Body Board is Jason Woods's solution for a timeless problem (for lucky people): how to have fun at the lake without the hassle of lugging a boat around. The latest version of his motorized body board hits speeds of 25 mph. </a:t>
            </a:r>
          </a:p>
          <a:p>
            <a:endParaRPr lang="en-US" dirty="0"/>
          </a:p>
        </p:txBody>
      </p:sp>
      <p:pic>
        <p:nvPicPr>
          <p:cNvPr id="8" name="Picture 6" descr="Image: The Kymera Body Board — a light, motorized body board. "/>
          <p:cNvPicPr>
            <a:picLocks noGrp="1" noChangeAspect="1" noChangeArrowheads="1"/>
          </p:cNvPicPr>
          <p:nvPr>
            <p:ph sz="half" idx="2"/>
          </p:nvPr>
        </p:nvPicPr>
        <p:blipFill>
          <a:blip r:embed="rId2" cstate="print"/>
          <a:srcRect/>
          <a:stretch>
            <a:fillRect/>
          </a:stretch>
        </p:blipFill>
        <p:spPr bwMode="auto">
          <a:xfrm>
            <a:off x="5200650" y="1676400"/>
            <a:ext cx="3181350" cy="44196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The Medical Mirror </a:t>
            </a:r>
          </a:p>
        </p:txBody>
      </p:sp>
      <p:sp>
        <p:nvSpPr>
          <p:cNvPr id="8" name="Content Placeholder 7"/>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en-US" dirty="0" smtClean="0"/>
              <a:t>	Ming </a:t>
            </a:r>
            <a:r>
              <a:rPr lang="en-US" dirty="0" err="1" smtClean="0"/>
              <a:t>Zher</a:t>
            </a:r>
            <a:r>
              <a:rPr lang="en-US" dirty="0" smtClean="0"/>
              <a:t> </a:t>
            </a:r>
            <a:r>
              <a:rPr lang="en-US" dirty="0" err="1" smtClean="0"/>
              <a:t>Poh</a:t>
            </a:r>
            <a:r>
              <a:rPr lang="en-US" dirty="0" smtClean="0"/>
              <a:t>, an electrical- and medical-engineering graduate student at the Massachusetts Institute of Technology is the mastermind that designed the software which allows medics to check for vital signs or help people with a cardiovascular problem to control their health regularly. The patient only needs to stand in front of this special mirror and his heart rate will be displayed on top of his reflection.</a:t>
            </a:r>
          </a:p>
          <a:p>
            <a:endParaRPr lang="en-US" dirty="0"/>
          </a:p>
        </p:txBody>
      </p:sp>
      <p:pic>
        <p:nvPicPr>
          <p:cNvPr id="12" name="Picture 1"/>
          <p:cNvPicPr>
            <a:picLocks noGrp="1" noChangeAspect="1" noChangeArrowheads="1"/>
          </p:cNvPicPr>
          <p:nvPr>
            <p:ph sz="half" idx="2"/>
          </p:nvPr>
        </p:nvPicPr>
        <p:blipFill>
          <a:blip r:embed="rId2" cstate="print"/>
          <a:srcRect/>
          <a:stretch>
            <a:fillRect/>
          </a:stretch>
        </p:blipFill>
        <p:spPr bwMode="auto">
          <a:xfrm>
            <a:off x="4648200" y="1709261"/>
            <a:ext cx="4038600" cy="430784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u="sng" dirty="0" smtClean="0">
                <a:latin typeface="Impact" pitchFamily="34" charset="0"/>
              </a:rPr>
              <a:t/>
            </a:r>
            <a:br>
              <a:rPr lang="en-US" u="sng" dirty="0" smtClean="0">
                <a:latin typeface="Impact" pitchFamily="34" charset="0"/>
              </a:rPr>
            </a:br>
            <a:r>
              <a:rPr lang="en-US" dirty="0" smtClean="0">
                <a:latin typeface="Impact" pitchFamily="34" charset="0"/>
              </a:rPr>
              <a:t>The </a:t>
            </a:r>
            <a:r>
              <a:rPr lang="en-US" dirty="0" smtClean="0">
                <a:latin typeface="Impact" pitchFamily="34" charset="0"/>
              </a:rPr>
              <a:t>Straddling Bus</a:t>
            </a:r>
            <a:r>
              <a:rPr lang="en-US" u="sng" dirty="0" smtClean="0">
                <a:latin typeface="Impact" pitchFamily="34" charset="0"/>
              </a:rPr>
              <a:t/>
            </a:r>
            <a:br>
              <a:rPr lang="en-US" u="sng" dirty="0" smtClean="0">
                <a:latin typeface="Impact" pitchFamily="34" charset="0"/>
              </a:rPr>
            </a:br>
            <a:endParaRPr lang="en-US" dirty="0"/>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a:buNone/>
            </a:pPr>
            <a:r>
              <a:rPr lang="en-US" dirty="0" smtClean="0">
                <a:latin typeface="Haettenschweiler" pitchFamily="34" charset="0"/>
              </a:rPr>
              <a:t>	</a:t>
            </a:r>
            <a:r>
              <a:rPr lang="en-US" sz="3200" b="1" dirty="0" smtClean="0">
                <a:latin typeface="Agency FB" pitchFamily="34" charset="0"/>
              </a:rPr>
              <a:t>This </a:t>
            </a:r>
            <a:r>
              <a:rPr lang="en-US" sz="3200" b="1" dirty="0" smtClean="0">
                <a:latin typeface="Agency FB" pitchFamily="34" charset="0"/>
              </a:rPr>
              <a:t>is the bus of the future, created to ease traffic, in a world which becomes more and more crowded. This bus is as high and as wide as to permit cars to drive under it.  The straddling bus is not only functional but also attractive and futuristic. It is  economical as well because it uses sun panels placed on the roof.  These buses are designed to transport up to 1200 persons and the cost of building one of them, together with the required equipment should be 10 times smaller than that of creating a subway line on the same distance.</a:t>
            </a:r>
          </a:p>
          <a:p>
            <a:endParaRPr lang="en-US" dirty="0"/>
          </a:p>
        </p:txBody>
      </p:sp>
      <p:pic>
        <p:nvPicPr>
          <p:cNvPr id="7" name="Picture 1"/>
          <p:cNvPicPr>
            <a:picLocks noGrp="1" noChangeAspect="1" noChangeArrowheads="1"/>
          </p:cNvPicPr>
          <p:nvPr>
            <p:ph sz="half" idx="2"/>
          </p:nvPr>
        </p:nvPicPr>
        <p:blipFill>
          <a:blip r:embed="rId2" cstate="print"/>
          <a:srcRect/>
          <a:stretch>
            <a:fillRect/>
          </a:stretch>
        </p:blipFill>
        <p:spPr bwMode="auto">
          <a:xfrm>
            <a:off x="4648200" y="1600200"/>
            <a:ext cx="4038600" cy="449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
            </a:r>
            <a:br>
              <a:rPr lang="en-US" b="1" dirty="0" smtClean="0"/>
            </a:br>
            <a:r>
              <a:rPr lang="en-US" b="1" dirty="0" smtClean="0"/>
              <a:t>Contact </a:t>
            </a:r>
            <a:r>
              <a:rPr lang="en-US" b="1" dirty="0" smtClean="0"/>
              <a:t>Lenses That Change Color To Alert Diabetics of Glucose Levels</a:t>
            </a:r>
            <a:r>
              <a:rPr lang="en-US" dirty="0" smtClean="0"/>
              <a:t/>
            </a:r>
            <a:br>
              <a:rPr lang="en-US" dirty="0" smtClean="0"/>
            </a:br>
            <a:endParaRPr lang="en-US" dirty="0"/>
          </a:p>
        </p:txBody>
      </p:sp>
      <p:sp>
        <p:nvSpPr>
          <p:cNvPr id="5" name="Content Placeholder 4"/>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en-US" dirty="0" smtClean="0"/>
              <a:t>	There </a:t>
            </a:r>
            <a:r>
              <a:rPr lang="en-US" dirty="0" smtClean="0"/>
              <a:t>is great news for diabetics. A revolutionary technology has came into being to help them measure blood sugar levels without drawing blood daily. It uses extremely small </a:t>
            </a:r>
            <a:r>
              <a:rPr lang="en-US" dirty="0" err="1" smtClean="0"/>
              <a:t>nanoparticles</a:t>
            </a:r>
            <a:r>
              <a:rPr lang="en-US" dirty="0" smtClean="0"/>
              <a:t> embedded into the </a:t>
            </a:r>
            <a:r>
              <a:rPr lang="en-US" b="1" dirty="0" err="1" smtClean="0"/>
              <a:t>hydrogel</a:t>
            </a:r>
            <a:r>
              <a:rPr lang="en-US" b="1" dirty="0" smtClean="0"/>
              <a:t> lenses</a:t>
            </a:r>
            <a:r>
              <a:rPr lang="en-US" dirty="0" smtClean="0"/>
              <a:t>. These engineered </a:t>
            </a:r>
            <a:r>
              <a:rPr lang="en-US" dirty="0" err="1" smtClean="0"/>
              <a:t>nanoparticles</a:t>
            </a:r>
            <a:r>
              <a:rPr lang="en-US" dirty="0" smtClean="0"/>
              <a:t> react with glucose molecules found in tears, causing a chemical reaction that changes their color. </a:t>
            </a:r>
          </a:p>
          <a:p>
            <a:endParaRPr lang="en-US" dirty="0"/>
          </a:p>
        </p:txBody>
      </p:sp>
      <p:pic>
        <p:nvPicPr>
          <p:cNvPr id="7" name="Picture 2"/>
          <p:cNvPicPr>
            <a:picLocks noGrp="1" noChangeAspect="1" noChangeArrowheads="1"/>
          </p:cNvPicPr>
          <p:nvPr>
            <p:ph sz="half" idx="2"/>
          </p:nvPr>
        </p:nvPicPr>
        <p:blipFill>
          <a:blip r:embed="rId2" cstate="print"/>
          <a:srcRect/>
          <a:stretch>
            <a:fillRect/>
          </a:stretch>
        </p:blipFill>
        <p:spPr bwMode="auto">
          <a:xfrm>
            <a:off x="4648200" y="1649718"/>
            <a:ext cx="4038600" cy="4426927"/>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Terrafugia</a:t>
            </a:r>
            <a:r>
              <a:rPr lang="en-US" b="1" dirty="0" smtClean="0"/>
              <a:t> </a:t>
            </a:r>
            <a:r>
              <a:rPr lang="en-US" b="1" dirty="0" smtClean="0"/>
              <a:t>Transition</a:t>
            </a:r>
            <a:br>
              <a:rPr lang="en-US" b="1" dirty="0" smtClean="0"/>
            </a:br>
            <a:endParaRPr lang="en-US" dirty="0"/>
          </a:p>
        </p:txBody>
      </p:sp>
      <p:sp>
        <p:nvSpPr>
          <p:cNvPr id="3" name="Content Placeholder 2"/>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buNone/>
            </a:pPr>
            <a:r>
              <a:rPr lang="en-US" dirty="0" smtClean="0"/>
              <a:t>	This </a:t>
            </a:r>
            <a:r>
              <a:rPr lang="en-US" dirty="0" smtClean="0"/>
              <a:t>is world’s first flying car. It was designed by students, at MIT. Though the concept of the car was invented in 2006, when it was also rewarded, the first aircraft  is about to be released, this is year. It seems that it can be used both as an aircraft and as a car, due to the ability of folding its wings. Buy it at a price starting  from $ 194,000.</a:t>
            </a:r>
          </a:p>
          <a:p>
            <a:endParaRPr lang="en-US" dirty="0"/>
          </a:p>
        </p:txBody>
      </p:sp>
      <p:pic>
        <p:nvPicPr>
          <p:cNvPr id="5" name="Picture 1"/>
          <p:cNvPicPr>
            <a:picLocks noGrp="1" noChangeAspect="1" noChangeArrowheads="1"/>
          </p:cNvPicPr>
          <p:nvPr>
            <p:ph sz="half" idx="2"/>
          </p:nvPr>
        </p:nvPicPr>
        <p:blipFill>
          <a:blip r:embed="rId2" cstate="print"/>
          <a:srcRect/>
          <a:stretch>
            <a:fillRect/>
          </a:stretch>
        </p:blipFill>
        <p:spPr bwMode="auto">
          <a:xfrm>
            <a:off x="4648200" y="1600200"/>
            <a:ext cx="4038600" cy="44958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743200"/>
            <a:ext cx="7772400" cy="1470025"/>
          </a:xfrm>
        </p:spPr>
        <p:txBody>
          <a:bodyPr>
            <a:noAutofit/>
          </a:bodyPr>
          <a:lstStyle/>
          <a:p>
            <a:r>
              <a:rPr lang="en-US" sz="16600" dirty="0" smtClean="0"/>
              <a:t>Top </a:t>
            </a:r>
            <a:endParaRPr lang="en-US" sz="16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9144000" cy="1143000"/>
          </a:xfrm>
        </p:spPr>
        <p:txBody>
          <a:bodyPr>
            <a:noAutofit/>
          </a:bodyPr>
          <a:lstStyle/>
          <a:p>
            <a:r>
              <a:rPr lang="en-US" sz="16600" dirty="0" smtClean="0"/>
              <a:t>inventions</a:t>
            </a:r>
            <a:endParaRPr lang="en-US" sz="16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1143000"/>
          </a:xfrm>
        </p:spPr>
        <p:txBody>
          <a:bodyPr>
            <a:noAutofit/>
          </a:bodyPr>
          <a:lstStyle/>
          <a:p>
            <a:r>
              <a:rPr lang="en-US" sz="16600" dirty="0" smtClean="0"/>
              <a:t>of 2011</a:t>
            </a:r>
            <a:endParaRPr lang="en-US" sz="16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A prosthetic hand protoype is cheap, and helps the wearer catch balls and grip wine glasses."/>
          <p:cNvPicPr>
            <a:picLocks noChangeAspect="1" noChangeArrowheads="1"/>
          </p:cNvPicPr>
          <p:nvPr/>
        </p:nvPicPr>
        <p:blipFill>
          <a:blip r:embed="rId2" cstate="print"/>
          <a:srcRect/>
          <a:stretch>
            <a:fillRect/>
          </a:stretch>
        </p:blipFill>
        <p:spPr bwMode="auto">
          <a:xfrm>
            <a:off x="228600" y="1143000"/>
            <a:ext cx="4464946" cy="4495800"/>
          </a:xfrm>
          <a:prstGeom prst="rect">
            <a:avLst/>
          </a:prstGeom>
        </p:spPr>
        <p:style>
          <a:lnRef idx="2">
            <a:schemeClr val="accent1"/>
          </a:lnRef>
          <a:fillRef idx="1">
            <a:schemeClr val="lt1"/>
          </a:fillRef>
          <a:effectRef idx="0">
            <a:schemeClr val="accent1"/>
          </a:effectRef>
          <a:fontRef idx="minor">
            <a:schemeClr val="dk1"/>
          </a:fontRef>
        </p:style>
      </p:pic>
      <p:sp>
        <p:nvSpPr>
          <p:cNvPr id="6" name="TextBox 5"/>
          <p:cNvSpPr txBox="1"/>
          <p:nvPr/>
        </p:nvSpPr>
        <p:spPr>
          <a:xfrm>
            <a:off x="4800600" y="1143000"/>
            <a:ext cx="4191000" cy="449353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fontAlgn="base">
              <a:spcBef>
                <a:spcPct val="0"/>
              </a:spcBef>
              <a:spcAft>
                <a:spcPct val="0"/>
              </a:spcAft>
            </a:pPr>
            <a:r>
              <a:rPr lang="en-US" sz="2800" b="1" dirty="0">
                <a:latin typeface="SimSun" pitchFamily="2" charset="-122"/>
                <a:ea typeface="SimSun" pitchFamily="2" charset="-122"/>
                <a:cs typeface="Aharoni" pitchFamily="2" charset="-79"/>
              </a:rPr>
              <a:t>The Stark Hand </a:t>
            </a:r>
          </a:p>
          <a:p>
            <a:pPr lvl="0" eaLnBrk="0" fontAlgn="base" hangingPunct="0">
              <a:spcBef>
                <a:spcPct val="0"/>
              </a:spcBef>
              <a:spcAft>
                <a:spcPct val="0"/>
              </a:spcAft>
            </a:pPr>
            <a:r>
              <a:rPr lang="en-US" sz="2400" dirty="0">
                <a:latin typeface="SimSun" pitchFamily="2" charset="-122"/>
                <a:ea typeface="SimSun" pitchFamily="2" charset="-122"/>
                <a:cs typeface="Aharoni" pitchFamily="2" charset="-79"/>
              </a:rPr>
              <a:t>Created by Mark Stark, The Stark Hand prototype provides an ingenious, comfortable, and very inexpensive alternative to the hook his friend Dave Vogt had worn all his life. With the new hand, Dave can now catch balls and grip wine glasses.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Print Brush</a:t>
            </a:r>
            <a:endParaRPr lang="en-US" dirty="0"/>
          </a:p>
        </p:txBody>
      </p:sp>
      <p:sp>
        <p:nvSpPr>
          <p:cNvPr id="3" name="Content Placeholder 2"/>
          <p:cNvSpPr>
            <a:spLocks noGrp="1"/>
          </p:cNvSpPr>
          <p:nvPr>
            <p:ph sz="half" idx="1"/>
          </p:nvPr>
        </p:nvSpPr>
        <p:spPr>
          <a:xfrm>
            <a:off x="457200" y="1219200"/>
            <a:ext cx="4038600" cy="4906963"/>
          </a:xfrm>
        </p:spPr>
        <p:style>
          <a:lnRef idx="2">
            <a:schemeClr val="accent1"/>
          </a:lnRef>
          <a:fillRef idx="1">
            <a:schemeClr val="lt1"/>
          </a:fillRef>
          <a:effectRef idx="0">
            <a:schemeClr val="accent1"/>
          </a:effectRef>
          <a:fontRef idx="minor">
            <a:schemeClr val="dk1"/>
          </a:fontRef>
        </p:style>
        <p:txBody>
          <a:bodyPr/>
          <a:lstStyle/>
          <a:p>
            <a:pPr>
              <a:buNone/>
            </a:pPr>
            <a:r>
              <a:rPr lang="en-US" dirty="0" smtClean="0">
                <a:latin typeface="Brush Script MT" pitchFamily="66" charset="0"/>
              </a:rPr>
              <a:t>	Weighing </a:t>
            </a:r>
            <a:r>
              <a:rPr lang="en-US" dirty="0" smtClean="0">
                <a:latin typeface="Brush Script MT" pitchFamily="66" charset="0"/>
              </a:rPr>
              <a:t>in at less than a pound, Alex Breton's Print Brush easily fits in a laptop bag and prints on any flat surface, from wood to fabric to plastic. Alex worked on the project for 11 </a:t>
            </a:r>
            <a:r>
              <a:rPr lang="en-US" dirty="0" smtClean="0">
                <a:latin typeface="Brush Script MT" pitchFamily="66" charset="0"/>
              </a:rPr>
              <a:t>years.  A </a:t>
            </a:r>
            <a:r>
              <a:rPr lang="en-US" dirty="0" smtClean="0">
                <a:latin typeface="Brush Script MT" pitchFamily="66" charset="0"/>
              </a:rPr>
              <a:t>version with a bonus built-in camera comes out early next year.</a:t>
            </a:r>
          </a:p>
          <a:p>
            <a:endParaRPr lang="en-US" dirty="0"/>
          </a:p>
        </p:txBody>
      </p:sp>
      <p:pic>
        <p:nvPicPr>
          <p:cNvPr id="5" name="Content Placeholder 4"/>
          <p:cNvPicPr>
            <a:picLocks noGrp="1" noChangeAspect="1" noChangeArrowheads="1"/>
          </p:cNvPicPr>
          <p:nvPr>
            <p:ph sz="half" idx="2"/>
          </p:nvPr>
        </p:nvPicPr>
        <p:blipFill>
          <a:blip r:embed="rId2" cstate="print"/>
          <a:srcRect/>
          <a:stretch>
            <a:fillRect/>
          </a:stretch>
        </p:blipFill>
        <p:spPr bwMode="auto">
          <a:xfrm>
            <a:off x="4878245" y="1295400"/>
            <a:ext cx="3578510" cy="4830763"/>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Print Brush</a:t>
            </a:r>
            <a:endParaRPr lang="en-US" dirty="0"/>
          </a:p>
        </p:txBody>
      </p:sp>
      <p:pic>
        <p:nvPicPr>
          <p:cNvPr id="7" name="Content Placeholder 6"/>
          <p:cNvPicPr>
            <a:picLocks noGrp="1" noChangeAspect="1" noChangeArrowheads="1"/>
          </p:cNvPicPr>
          <p:nvPr>
            <p:ph idx="1"/>
          </p:nvPr>
        </p:nvPicPr>
        <p:blipFill>
          <a:blip r:embed="rId2" cstate="print"/>
          <a:srcRect/>
          <a:stretch>
            <a:fillRect/>
          </a:stretch>
        </p:blipFill>
        <p:spPr bwMode="auto">
          <a:xfrm>
            <a:off x="533400" y="1371600"/>
            <a:ext cx="8001000" cy="51054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Body Guard</a:t>
            </a:r>
            <a:endParaRPr lang="en-US" dirty="0"/>
          </a:p>
        </p:txBody>
      </p:sp>
      <p:sp>
        <p:nvSpPr>
          <p:cNvPr id="5" name="Content Placeholder 4"/>
          <p:cNvSpPr>
            <a:spLocks noGrp="1"/>
          </p:cNvSpPr>
          <p:nvPr>
            <p:ph sz="half" idx="1"/>
          </p:nvPr>
        </p:nvSpPr>
        <p:spPr>
          <a:xfrm>
            <a:off x="457200" y="1600201"/>
            <a:ext cx="4038600" cy="4267200"/>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None/>
            </a:pPr>
            <a:r>
              <a:rPr lang="en-US" dirty="0" smtClean="0">
                <a:latin typeface="Arial Rounded MT Bold" pitchFamily="34" charset="0"/>
                <a:cs typeface="Arial" pitchFamily="34" charset="0"/>
              </a:rPr>
              <a:t>	David </a:t>
            </a:r>
            <a:r>
              <a:rPr lang="en-US" dirty="0" smtClean="0">
                <a:latin typeface="Arial Rounded MT Bold" pitchFamily="34" charset="0"/>
                <a:cs typeface="Arial" pitchFamily="34" charset="0"/>
              </a:rPr>
              <a:t>Brown designed The </a:t>
            </a:r>
            <a:r>
              <a:rPr lang="en-US" dirty="0" err="1" smtClean="0">
                <a:latin typeface="Arial Rounded MT Bold" pitchFamily="34" charset="0"/>
                <a:cs typeface="Arial" pitchFamily="34" charset="0"/>
              </a:rPr>
              <a:t>BodyGuard</a:t>
            </a:r>
            <a:r>
              <a:rPr lang="en-US" dirty="0" smtClean="0">
                <a:latin typeface="Arial Rounded MT Bold" pitchFamily="34" charset="0"/>
                <a:cs typeface="Arial" pitchFamily="34" charset="0"/>
              </a:rPr>
              <a:t>, a crime-fighting armored glove, as built-in self protection. The demo model has a camera, a wrist mounted stunner and lots of room for future improvements. The idea came to David while talking to his friend, Kevin Costner.</a:t>
            </a:r>
            <a:endParaRPr lang="en-US" dirty="0"/>
          </a:p>
        </p:txBody>
      </p:sp>
      <p:pic>
        <p:nvPicPr>
          <p:cNvPr id="7" name="Picture 2" descr="Image: This crime-fighting armored glove has a wrist-mounted stunner and a video camera built in. "/>
          <p:cNvPicPr>
            <a:picLocks noGrp="1" noChangeAspect="1" noChangeArrowheads="1"/>
          </p:cNvPicPr>
          <p:nvPr>
            <p:ph sz="half" idx="2"/>
          </p:nvPr>
        </p:nvPicPr>
        <p:blipFill>
          <a:blip r:embed="rId2" cstate="print"/>
          <a:srcRect/>
          <a:stretch>
            <a:fillRect/>
          </a:stretch>
        </p:blipFill>
        <p:spPr bwMode="auto">
          <a:xfrm>
            <a:off x="4953000" y="1600200"/>
            <a:ext cx="3505200" cy="4267200"/>
          </a:xfrm>
          <a:prstGeom prst="rect">
            <a:avLst/>
          </a:prstGeom>
        </p:spPr>
        <p:style>
          <a:lnRef idx="2">
            <a:schemeClr val="accent1"/>
          </a:lnRef>
          <a:fillRef idx="1">
            <a:schemeClr val="lt1"/>
          </a:fillRef>
          <a:effectRef idx="0">
            <a:schemeClr val="accent1"/>
          </a:effectRef>
          <a:fontRef idx="minor">
            <a:schemeClr val="dk1"/>
          </a:fontRef>
        </p:style>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Dynamic Eye Sunglasses</a:t>
            </a:r>
            <a:endParaRPr lang="en-US" dirty="0"/>
          </a:p>
        </p:txBody>
      </p:sp>
      <p:sp>
        <p:nvSpPr>
          <p:cNvPr id="9" name="Content Placeholder 8"/>
          <p:cNvSpPr>
            <a:spLocks noGrp="1"/>
          </p:cNvSpPr>
          <p:nvPr>
            <p:ph sz="half" idx="1"/>
          </p:nvPr>
        </p:nvSpPr>
        <p:spPr>
          <a:xfrm>
            <a:off x="457200" y="1600201"/>
            <a:ext cx="3886200" cy="3886200"/>
          </a:xfrm>
        </p:spPr>
        <p:style>
          <a:lnRef idx="2">
            <a:schemeClr val="accent1"/>
          </a:lnRef>
          <a:fillRef idx="1">
            <a:schemeClr val="lt1"/>
          </a:fillRef>
          <a:effectRef idx="0">
            <a:schemeClr val="accent1"/>
          </a:effectRef>
          <a:fontRef idx="minor">
            <a:schemeClr val="dk1"/>
          </a:fontRef>
        </p:style>
        <p:txBody>
          <a:bodyPr/>
          <a:lstStyle/>
          <a:p>
            <a:pPr>
              <a:buNone/>
            </a:pPr>
            <a:r>
              <a:rPr lang="en-US" dirty="0" smtClean="0">
                <a:latin typeface="Haettenschweiler" pitchFamily="34" charset="0"/>
              </a:rPr>
              <a:t>	Unlike </a:t>
            </a:r>
            <a:r>
              <a:rPr lang="en-US" dirty="0" smtClean="0">
                <a:latin typeface="Haettenschweiler" pitchFamily="34" charset="0"/>
              </a:rPr>
              <a:t>regular sunglasses, Chris Mullin's glasses block glare instantly with liquid crystal lenses that darken the most where the sun's light is the brightest. A particularly sunny commute inspired Mullin's invention.</a:t>
            </a:r>
          </a:p>
          <a:p>
            <a:endParaRPr lang="en-US" dirty="0"/>
          </a:p>
        </p:txBody>
      </p:sp>
      <p:pic>
        <p:nvPicPr>
          <p:cNvPr id="10" name="Picture 1"/>
          <p:cNvPicPr>
            <a:picLocks noGrp="1" noChangeAspect="1" noChangeArrowheads="1"/>
          </p:cNvPicPr>
          <p:nvPr>
            <p:ph sz="half" idx="2"/>
          </p:nvPr>
        </p:nvPicPr>
        <p:blipFill>
          <a:blip r:embed="rId2" cstate="print"/>
          <a:srcRect/>
          <a:stretch>
            <a:fillRect/>
          </a:stretch>
        </p:blipFill>
        <p:spPr bwMode="auto">
          <a:xfrm>
            <a:off x="5200650" y="1600200"/>
            <a:ext cx="3257550" cy="3886200"/>
          </a:xfrm>
          <a:prstGeom prst="rect">
            <a:avLst/>
          </a:prstGeom>
          <a:ln>
            <a:headEnd/>
            <a:tailEnd/>
          </a:ln>
        </p:spPr>
        <p:style>
          <a:lnRef idx="2">
            <a:schemeClr val="accent1"/>
          </a:lnRef>
          <a:fillRef idx="1">
            <a:schemeClr val="lt1"/>
          </a:fillRef>
          <a:effectRef idx="0">
            <a:schemeClr val="accent1"/>
          </a:effectRef>
          <a:fontRef idx="minor">
            <a:schemeClr val="dk1"/>
          </a:fontRef>
        </p:style>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TotalTime>
  <Words>84</Words>
  <Application>Microsoft Office PowerPoint</Application>
  <PresentationFormat>On-screen Show (4:3)</PresentationFormat>
  <Paragraphs>27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Top inventions of 2011 bulletin board idea</vt:lpstr>
      <vt:lpstr>Top </vt:lpstr>
      <vt:lpstr>inventions</vt:lpstr>
      <vt:lpstr>of 2011</vt:lpstr>
      <vt:lpstr>Slide 5</vt:lpstr>
      <vt:lpstr>The Print Brush</vt:lpstr>
      <vt:lpstr>The Print Brush</vt:lpstr>
      <vt:lpstr>The Body Guard</vt:lpstr>
      <vt:lpstr>Dynamic Eye Sunglasses</vt:lpstr>
      <vt:lpstr> A Prenatal Marker to Screen for Pregnancy Complications </vt:lpstr>
      <vt:lpstr> Kymera Motorized Body Board  </vt:lpstr>
      <vt:lpstr>The Medical Mirror </vt:lpstr>
      <vt:lpstr> The Straddling Bus </vt:lpstr>
      <vt:lpstr> Contact Lenses That Change Color To Alert Diabetics of Glucose Levels </vt:lpstr>
      <vt:lpstr> Terrafugia Transition </vt:lpstr>
    </vt:vector>
  </TitlesOfParts>
  <Company>Western Carolina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Jeremiah</dc:creator>
  <cp:lastModifiedBy>owner</cp:lastModifiedBy>
  <cp:revision>19</cp:revision>
  <dcterms:created xsi:type="dcterms:W3CDTF">2011-10-13T14:30:00Z</dcterms:created>
  <dcterms:modified xsi:type="dcterms:W3CDTF">2011-10-30T03:48:49Z</dcterms:modified>
</cp:coreProperties>
</file>