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Aharoni" pitchFamily="2" charset="-79"/>
      <p:bold r:id="rId15"/>
    </p:embeddedFont>
    <p:embeddedFont>
      <p:font typeface="Oswald" charset="0"/>
      <p:regular r:id="rId16"/>
      <p:bold r:id="rId17"/>
    </p:embeddedFont>
    <p:embeddedFont>
      <p:font typeface="Narkisim" pitchFamily="34" charset="-79"/>
      <p:regular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6096000 w 120000"/>
              <a:gd name="T3" fmla="*/ 0 h 120000"/>
              <a:gd name="T4" fmla="*/ 6096000 w 120000"/>
              <a:gd name="T5" fmla="*/ 3429000 h 120000"/>
              <a:gd name="T6" fmla="*/ 0 w 120000"/>
              <a:gd name="T7" fmla="*/ 3429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6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5362" name="Shape 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0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3794" name="Shape 1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15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2" name="Shape 1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20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7890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2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7410" name="Shape 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8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9458" name="Shape 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4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1506" name="Shape 7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79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3554" name="Shape 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4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5602" name="Shape 8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1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7650" name="Shape 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9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9698" name="Shape 10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5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1746" name="Shape 1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tx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"/>
          <p:cNvSpPr>
            <a:spLocks noChangeArrowheads="1"/>
          </p:cNvSpPr>
          <p:nvPr/>
        </p:nvSpPr>
        <p:spPr bwMode="auto">
          <a:xfrm>
            <a:off x="4286250" y="0"/>
            <a:ext cx="73025" cy="5143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Shape 10"/>
          <p:cNvSpPr/>
          <p:nvPr/>
        </p:nvSpPr>
        <p:spPr>
          <a:xfrm>
            <a:off x="4357688" y="0"/>
            <a:ext cx="385445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" name="Shape 13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A1B6E16-44AE-4F07-A950-BAB91417A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</p:spPr>
        <p:txBody>
          <a:bodyPr anchor="b"/>
          <a:lstStyle>
            <a:lvl1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50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23B85B7-A97C-4F54-AFB1-DED368691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FF7902A-F1CA-4590-96E5-C26D374B3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title">
    <p:bg>
      <p:bgPr>
        <a:solidFill>
          <a:schemeClr val="accent5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"/>
          <p:cNvSpPr>
            <a:spLocks noChangeArrowheads="1"/>
          </p:cNvSpPr>
          <p:nvPr/>
        </p:nvSpPr>
        <p:spPr bwMode="auto">
          <a:xfrm rot="5400000">
            <a:off x="4550569" y="-497681"/>
            <a:ext cx="42863" cy="84550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" name="Shape 17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B60427-F839-48E0-B187-769C787CB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1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9B242B8-794A-400A-B6D1-2E55AC6E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6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6AADBC-15B6-47FF-8BB9-0ECA907F3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9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DDDBA7-F471-48E0-AC52-66117B91C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3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AA683E1-024C-4BC4-B5F1-0EE0B845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" name="Shape 36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0B4491-5235-4C32-B783-96072E33C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8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en-US"/>
          </a:p>
        </p:txBody>
      </p:sp>
      <p:cxnSp>
        <p:nvCxnSpPr>
          <p:cNvPr id="6" name="Shape 3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199" cy="1786199"/>
          </a:xfrm>
          <a:prstGeom prst="rect">
            <a:avLst/>
          </a:prstGeom>
        </p:spPr>
        <p:txBody>
          <a:bodyPr anchor="b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43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E0DC07-11D7-4E04-A60A-6D8EC9E16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6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D667AC0-B547-4375-A61F-C886D9A9C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311150" y="1233488"/>
            <a:ext cx="8521700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/>
        </p:nvSpPr>
        <p:spPr bwMode="auto">
          <a:xfrm>
            <a:off x="8497888" y="4689475"/>
            <a:ext cx="5492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defRPr/>
            </a:pPr>
            <a:fld id="{D927D70F-9E23-4E3A-8942-E035D65BFB0E}" type="slidenum">
              <a:rPr lang="en-US" sz="1000">
                <a:latin typeface="Playfair Display"/>
                <a:ea typeface="Playfair Display"/>
                <a:cs typeface="Playfair Display"/>
                <a:sym typeface="Playfair Display"/>
              </a:rPr>
              <a:pPr algn="r">
                <a:defRPr/>
              </a:pPr>
              <a:t>‹#›</a:t>
            </a:fld>
            <a:endParaRPr lang="en-US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tmed.wsu.edu/ClientED/diabetes.aspx" TargetMode="External"/><Relationship Id="rId7" Type="http://schemas.openxmlformats.org/officeDocument/2006/relationships/hyperlink" Target="http://diabetes.webmd.com/guide/hyperglycemic-hyperosmolar-nonketonic-syndrom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healthline.com/health-slideshow/history-type-2-diabetes" TargetMode="External"/><Relationship Id="rId5" Type="http://schemas.openxmlformats.org/officeDocument/2006/relationships/hyperlink" Target="http://www.trumanlibrary.org/histday/insulin/impact.html" TargetMode="External"/><Relationship Id="rId4" Type="http://schemas.openxmlformats.org/officeDocument/2006/relationships/hyperlink" Target="http://www.diabetes.org/diabetes-basics/diabetes-statistics/?loc=DropDownDB-sta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4"/>
          <p:cNvSpPr txBox="1">
            <a:spLocks noGrp="1"/>
          </p:cNvSpPr>
          <p:nvPr>
            <p:ph type="ctrTitle"/>
          </p:nvPr>
        </p:nvSpPr>
        <p:spPr>
          <a:xfrm>
            <a:off x="457200" y="438150"/>
            <a:ext cx="8342313" cy="39624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en-US" sz="4400" smtClean="0">
                <a:latin typeface="Aharoni" pitchFamily="2" charset="-79"/>
                <a:cs typeface="Aharoni" pitchFamily="2" charset="-79"/>
              </a:rPr>
              <a:t>November is                   Diabetes Awareness Month</a:t>
            </a:r>
            <a:br>
              <a:rPr lang="en-US" sz="4400" smtClean="0">
                <a:latin typeface="Aharoni" pitchFamily="2" charset="-79"/>
                <a:cs typeface="Aharoni" pitchFamily="2" charset="-79"/>
              </a:rPr>
            </a:br>
            <a:r>
              <a:rPr lang="en-US" sz="440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400" smtClean="0">
                <a:latin typeface="Aharoni" pitchFamily="2" charset="-79"/>
                <a:cs typeface="Aharoni" pitchFamily="2" charset="-79"/>
              </a:rPr>
            </a:br>
            <a:r>
              <a:rPr lang="en-US" sz="2000" smtClean="0">
                <a:latin typeface="Arial" charset="0"/>
                <a:cs typeface="Aharoni" pitchFamily="2" charset="-79"/>
              </a:rPr>
              <a:t>Submitted by Jewel M.D. Engram, Head RA</a:t>
            </a:r>
            <a:br>
              <a:rPr lang="en-US" sz="2000" smtClean="0">
                <a:latin typeface="Arial" charset="0"/>
                <a:cs typeface="Aharoni" pitchFamily="2" charset="-79"/>
              </a:rPr>
            </a:br>
            <a:r>
              <a:rPr lang="en-US" sz="2000" smtClean="0">
                <a:latin typeface="Arial" charset="0"/>
                <a:cs typeface="Aharoni" pitchFamily="2" charset="-79"/>
              </a:rPr>
              <a:t>McDaniel College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0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4394200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7200" smtClean="0">
                <a:latin typeface="Oswald"/>
                <a:cs typeface="Arial" charset="0"/>
                <a:sym typeface="Oswald"/>
              </a:rPr>
              <a:t>DIABETES </a:t>
            </a:r>
            <a:br>
              <a:rPr lang="en-US" sz="7200" smtClean="0">
                <a:latin typeface="Oswald"/>
                <a:cs typeface="Arial" charset="0"/>
                <a:sym typeface="Oswald"/>
              </a:rPr>
            </a:br>
            <a:r>
              <a:rPr lang="en-US" sz="7200" smtClean="0">
                <a:latin typeface="Oswald"/>
                <a:cs typeface="Arial" charset="0"/>
                <a:sym typeface="Oswald"/>
              </a:rPr>
              <a:t>DOES NOT DISCRIMINATE!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Shape 1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763"/>
            <a:ext cx="6324600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Shape 11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463"/>
            <a:ext cx="8458200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9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600" smtClean="0">
                <a:latin typeface="Oswald"/>
                <a:cs typeface="Arial" charset="0"/>
                <a:sym typeface="Oswald"/>
              </a:rPr>
              <a:t>What is Diabetes? Types?</a:t>
            </a:r>
          </a:p>
        </p:txBody>
      </p:sp>
      <p:sp>
        <p:nvSpPr>
          <p:cNvPr id="16386" name="Shape 60"/>
          <p:cNvSpPr txBox="1">
            <a:spLocks noGrp="1"/>
          </p:cNvSpPr>
          <p:nvPr>
            <p:ph type="body" idx="1"/>
          </p:nvPr>
        </p:nvSpPr>
        <p:spPr>
          <a:xfrm>
            <a:off x="311150" y="1328738"/>
            <a:ext cx="8521700" cy="3335337"/>
          </a:xfrm>
        </p:spPr>
        <p:txBody>
          <a:bodyPr/>
          <a:lstStyle/>
          <a:p>
            <a:pPr marL="571500" indent="-3429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2300" smtClean="0">
                <a:latin typeface="Narkisim" pitchFamily="34" charset="-79"/>
                <a:ea typeface="Playfair Display"/>
                <a:cs typeface="Narkisim" pitchFamily="34" charset="-79"/>
                <a:sym typeface="Playfair Display"/>
              </a:rPr>
              <a:t>Diabetes is a condition wherein the body is unable to regulate itself, either by producing insufficient amounts of insulin or proving resistant to insulin.</a:t>
            </a:r>
          </a:p>
          <a:p>
            <a:pPr marL="571500" indent="-3429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2300" smtClean="0">
                <a:latin typeface="Narkisim" pitchFamily="34" charset="-79"/>
                <a:ea typeface="Playfair Display"/>
                <a:cs typeface="Narkisim" pitchFamily="34" charset="-79"/>
                <a:sym typeface="Playfair Display"/>
              </a:rPr>
              <a:t>Type 1 Diabetes -  the pancreas produces little or no insulin, a hormone needed to allow sugar (glucose) to enter cells to produce energy.</a:t>
            </a:r>
          </a:p>
          <a:p>
            <a:pPr marL="571500" indent="-3429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2300" smtClean="0">
                <a:latin typeface="Narkisim" pitchFamily="34" charset="-79"/>
                <a:ea typeface="Playfair Display"/>
                <a:cs typeface="Narkisim" pitchFamily="34" charset="-79"/>
                <a:sym typeface="Playfair Display"/>
              </a:rPr>
              <a:t>Type 2 Diabetes -  the body becomes resistant to insulin or doesn't make enough insulin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5"/>
          <p:cNvSpPr txBox="1">
            <a:spLocks noGrp="1"/>
          </p:cNvSpPr>
          <p:nvPr>
            <p:ph type="title"/>
          </p:nvPr>
        </p:nvSpPr>
        <p:spPr>
          <a:xfrm>
            <a:off x="311150" y="290513"/>
            <a:ext cx="8521700" cy="5730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600" smtClean="0">
                <a:latin typeface="Oswald"/>
                <a:cs typeface="Arial" charset="0"/>
                <a:sym typeface="Oswald"/>
              </a:rPr>
              <a:t>Symptoms of Diabetes</a:t>
            </a:r>
          </a:p>
        </p:txBody>
      </p:sp>
      <p:sp>
        <p:nvSpPr>
          <p:cNvPr id="18434" name="Shape 66"/>
          <p:cNvSpPr txBox="1">
            <a:spLocks noGrp="1"/>
          </p:cNvSpPr>
          <p:nvPr>
            <p:ph type="body" idx="1"/>
          </p:nvPr>
        </p:nvSpPr>
        <p:spPr>
          <a:xfrm>
            <a:off x="311150" y="1020763"/>
            <a:ext cx="8521700" cy="3214687"/>
          </a:xfrm>
        </p:spPr>
        <p:txBody>
          <a:bodyPr/>
          <a:lstStyle/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Increased thirst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Frequent urination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Bedwetting in children who previously didn't wet the bed during the night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Extreme hunger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Unintended weight loss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Irritability and other mood changes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Fatigue and weakness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Blurred vision</a:t>
            </a:r>
          </a:p>
          <a:p>
            <a:pPr marL="571500" indent="-342900" eaLnBrk="1" hangingPunct="1"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Tx/>
              <a:buChar char="•"/>
            </a:pPr>
            <a:r>
              <a:rPr lang="en-US" sz="1600" b="1" smtClean="0">
                <a:latin typeface="Playfair Display"/>
                <a:ea typeface="Playfair Display"/>
                <a:cs typeface="Playfair Display"/>
                <a:sym typeface="Playfair Display"/>
              </a:rPr>
              <a:t>In females, a vaginal yeast infection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1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600" smtClean="0">
                <a:latin typeface="Oswald"/>
                <a:cs typeface="Arial" charset="0"/>
                <a:sym typeface="Oswald"/>
              </a:rPr>
              <a:t>Risk Factors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04800" y="1123950"/>
            <a:ext cx="8520113" cy="3335338"/>
          </a:xfrm>
        </p:spPr>
        <p:txBody>
          <a:bodyPr>
            <a:noAutofit/>
          </a:bodyPr>
          <a:lstStyle/>
          <a:p>
            <a:pPr marL="228600" eaLnBrk="1" fontAlgn="auto" hangingPunct="1">
              <a:spcAft>
                <a:spcPts val="1600"/>
              </a:spcAft>
              <a:buClr>
                <a:schemeClr val="dk2"/>
              </a:buClr>
              <a:buSzPct val="46666"/>
              <a:buFont typeface="Playfair Display"/>
              <a:buNone/>
              <a:defRPr/>
            </a:pPr>
            <a:r>
              <a:rPr lang="en" sz="2800" b="1" dirty="0">
                <a:solidFill>
                  <a:schemeClr val="dk2"/>
                </a:solidFill>
                <a:sym typeface="Arial"/>
              </a:rPr>
              <a:t>Family History</a:t>
            </a:r>
            <a:r>
              <a:rPr lang="en" sz="1200" dirty="0">
                <a:solidFill>
                  <a:schemeClr val="dk2"/>
                </a:solidFill>
                <a:sym typeface="Arial"/>
              </a:rPr>
              <a:t> </a:t>
            </a:r>
            <a:r>
              <a:rPr lang="en" dirty="0">
                <a:solidFill>
                  <a:schemeClr val="dk2"/>
                </a:solidFill>
                <a:sym typeface="Arial"/>
              </a:rPr>
              <a:t>Anyone with a parent or sibling with type 1 diabetes has a slightly increased risk of developing the condition.</a:t>
            </a:r>
          </a:p>
          <a:p>
            <a:pPr marL="228600" eaLnBrk="1" fontAlgn="auto" hangingPunct="1">
              <a:spcAft>
                <a:spcPts val="1600"/>
              </a:spcAft>
              <a:buClr>
                <a:schemeClr val="dk2"/>
              </a:buClr>
              <a:buSzPct val="46666"/>
              <a:buFont typeface="Playfair Display"/>
              <a:buNone/>
              <a:defRPr/>
            </a:pPr>
            <a:r>
              <a:rPr lang="en" sz="2800" b="1" dirty="0">
                <a:solidFill>
                  <a:schemeClr val="dk2"/>
                </a:solidFill>
                <a:sym typeface="Arial"/>
              </a:rPr>
              <a:t>Genetics </a:t>
            </a:r>
            <a:r>
              <a:rPr lang="en" dirty="0">
                <a:solidFill>
                  <a:schemeClr val="dk2"/>
                </a:solidFill>
                <a:sym typeface="Arial"/>
              </a:rPr>
              <a:t>The presence of certain genes indicates an increased risk of developing type 1 diabetes.</a:t>
            </a:r>
          </a:p>
          <a:p>
            <a:pPr marL="228600" eaLnBrk="1" fontAlgn="auto" hangingPunct="1">
              <a:spcAft>
                <a:spcPts val="1600"/>
              </a:spcAft>
              <a:buClr>
                <a:schemeClr val="dk2"/>
              </a:buClr>
              <a:buSzPct val="46666"/>
              <a:buFont typeface="Playfair Display"/>
              <a:buNone/>
              <a:defRPr/>
            </a:pPr>
            <a:r>
              <a:rPr lang="en" sz="2800" b="1" dirty="0">
                <a:solidFill>
                  <a:schemeClr val="dk2"/>
                </a:solidFill>
                <a:sym typeface="Arial"/>
              </a:rPr>
              <a:t>Geography</a:t>
            </a:r>
            <a:r>
              <a:rPr lang="en" sz="3000" b="1" dirty="0">
                <a:solidFill>
                  <a:schemeClr val="dk2"/>
                </a:solidFill>
                <a:sym typeface="Arial"/>
              </a:rPr>
              <a:t> </a:t>
            </a:r>
            <a:r>
              <a:rPr lang="en" dirty="0">
                <a:solidFill>
                  <a:schemeClr val="dk2"/>
                </a:solidFill>
                <a:sym typeface="Arial"/>
              </a:rPr>
              <a:t>The incidence of type 1 diabetes tends to increase as you travel away from the equator. People living in Finland and Sardinia have the highest incidence of type 1 diabetes — about two to three times higher than rates in the United States and 400 times the incidence among people living in Venezuela.</a:t>
            </a:r>
          </a:p>
          <a:p>
            <a:pPr marL="228600" eaLnBrk="1" fontAlgn="auto" hangingPunct="1">
              <a:spcAft>
                <a:spcPts val="1600"/>
              </a:spcAft>
              <a:buClr>
                <a:schemeClr val="dk2"/>
              </a:buClr>
              <a:buSzPct val="46666"/>
              <a:buFont typeface="Playfair Display"/>
              <a:buNone/>
              <a:defRPr/>
            </a:pPr>
            <a:r>
              <a:rPr lang="en" sz="2800" b="1" dirty="0">
                <a:solidFill>
                  <a:schemeClr val="dk2"/>
                </a:solidFill>
                <a:sym typeface="Arial"/>
              </a:rPr>
              <a:t>Age</a:t>
            </a:r>
            <a:r>
              <a:rPr lang="en" b="1" dirty="0">
                <a:solidFill>
                  <a:schemeClr val="dk2"/>
                </a:solidFill>
                <a:sym typeface="Arial"/>
              </a:rPr>
              <a:t> </a:t>
            </a:r>
            <a:r>
              <a:rPr lang="en" dirty="0">
                <a:solidFill>
                  <a:schemeClr val="dk2"/>
                </a:solidFill>
                <a:sym typeface="Arial"/>
              </a:rPr>
              <a:t>Although type 1 diabetes can appear at any age, it appears at two noticeable peaks. The first peak occurs in children between 4 and 7 years old, and the second is in children between 10 and 14 years old.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None/>
              <a:defRPr/>
            </a:pPr>
            <a:endParaRPr sz="1800" dirty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Shape 7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03475"/>
            <a:ext cx="34655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Shape 8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113"/>
            <a:ext cx="777240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87"/>
          <p:cNvSpPr txBox="1">
            <a:spLocks noGrp="1"/>
          </p:cNvSpPr>
          <p:nvPr>
            <p:ph type="title"/>
          </p:nvPr>
        </p:nvSpPr>
        <p:spPr>
          <a:xfrm>
            <a:off x="304800" y="43815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000" smtClean="0">
                <a:latin typeface="Oswald"/>
                <a:cs typeface="Arial" charset="0"/>
                <a:sym typeface="Oswald"/>
              </a:rPr>
              <a:t>The Role of Insulin	</a:t>
            </a:r>
          </a:p>
        </p:txBody>
      </p:sp>
      <p:pic>
        <p:nvPicPr>
          <p:cNvPr id="26626" name="Shape 8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8363" y="1885950"/>
            <a:ext cx="3195637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Shape 88"/>
          <p:cNvSpPr txBox="1">
            <a:spLocks/>
          </p:cNvSpPr>
          <p:nvPr/>
        </p:nvSpPr>
        <p:spPr bwMode="auto">
          <a:xfrm>
            <a:off x="228600" y="1276350"/>
            <a:ext cx="85217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SzPct val="61000"/>
            </a:pPr>
            <a:r>
              <a:rPr lang="en-US" sz="2000">
                <a:latin typeface="Playfair Display"/>
                <a:ea typeface="Playfair Display"/>
                <a:cs typeface="Playfair Display"/>
                <a:sym typeface="Playfair Display"/>
              </a:rPr>
              <a:t>Once a significant number of islet cells are destroyed, you'll produce little or no insulin. Insulin is a hormone that comes from the pancreas, a gland situated behind and below the stomach.</a:t>
            </a:r>
          </a:p>
          <a:p>
            <a:pPr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n-US" sz="2000">
                <a:latin typeface="Playfair Display"/>
                <a:ea typeface="Playfair Display"/>
                <a:cs typeface="Playfair Display"/>
                <a:sym typeface="Playfair Display"/>
              </a:rPr>
              <a:t>The pancreas secretes insulin into the bloodstream.</a:t>
            </a:r>
          </a:p>
          <a:p>
            <a:pPr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n-US" sz="2000">
                <a:latin typeface="Playfair Display"/>
                <a:ea typeface="Playfair Display"/>
                <a:cs typeface="Playfair Display"/>
                <a:sym typeface="Playfair Display"/>
              </a:rPr>
              <a:t>Insulin circulates, enabling sugar to enter your cells.</a:t>
            </a:r>
          </a:p>
          <a:p>
            <a:pPr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n-US" sz="2000">
                <a:latin typeface="Playfair Display"/>
                <a:ea typeface="Playfair Display"/>
                <a:cs typeface="Playfair Display"/>
                <a:sym typeface="Playfair Display"/>
              </a:rPr>
              <a:t>Insulin lowers the amount of sugar in your bloodstream.</a:t>
            </a:r>
          </a:p>
          <a:p>
            <a:pPr>
              <a:lnSpc>
                <a:spcPct val="115000"/>
              </a:lnSpc>
              <a:buClr>
                <a:srgbClr val="000000"/>
              </a:buClr>
              <a:buSzPct val="61000"/>
              <a:buFontTx/>
              <a:buChar char="•"/>
            </a:pPr>
            <a:r>
              <a:rPr lang="en-US" sz="2000">
                <a:latin typeface="Playfair Display"/>
                <a:ea typeface="Playfair Display"/>
                <a:cs typeface="Playfair Display"/>
                <a:sym typeface="Playfair Display"/>
              </a:rPr>
              <a:t>As your blood sugar level drops, so does the secretion of insulin from your pancreas.</a:t>
            </a:r>
          </a:p>
          <a:p>
            <a:pPr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Font typeface="Playfair Display"/>
              <a:buNone/>
            </a:pPr>
            <a:endParaRPr lang="en-US" sz="2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9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000" smtClean="0">
                <a:latin typeface="Oswald"/>
                <a:cs typeface="Arial" charset="0"/>
                <a:sym typeface="Oswald"/>
              </a:rPr>
              <a:t>The Role of Glucose </a:t>
            </a:r>
          </a:p>
        </p:txBody>
      </p:sp>
      <p:sp>
        <p:nvSpPr>
          <p:cNvPr id="28674" name="Shape 95"/>
          <p:cNvSpPr txBox="1">
            <a:spLocks noGrp="1"/>
          </p:cNvSpPr>
          <p:nvPr>
            <p:ph type="body" idx="1"/>
          </p:nvPr>
        </p:nvSpPr>
        <p:spPr>
          <a:xfrm>
            <a:off x="152400" y="590550"/>
            <a:ext cx="8839200" cy="333533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SzPct val="79000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Glucose — a sugar — is a main source of energy for the cells that make up muscles and other tissues.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Glucose comes from two major sources: food and your liver.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Sugar is absorbed into the bloodstream, where it enters cells with the help of insulin.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Your liver stores glucose as glycogen.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When your glucose levels are low, such as when you haven't eaten in a while, the liver converts stored glycogen into glucose to keep your glucose level within a normal range.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SzPct val="79000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In type 1 diabetes, there's no insulin to let glucose into the cells, so sugar builds up in your bloodstream, where it can cause life-threatening complications.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SzPct val="79000"/>
            </a:pPr>
            <a:r>
              <a:rPr lang="en-US" sz="1800" smtClean="0">
                <a:latin typeface="Playfair Display"/>
                <a:ea typeface="Playfair Display"/>
                <a:cs typeface="Playfair Display"/>
                <a:sym typeface="Playfair Display"/>
              </a:rPr>
              <a:t>The cause of type 1 diabetes is different from the cause of the more familiar type 2 diabetes. In type 2 diabetes, the islet cells are still functioning, but the body becomes resistant to insulin or the pancreas doesn't produce enough insulin or both.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None/>
            </a:pPr>
            <a:endParaRPr lang="en-US" sz="1800" smtClean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28675" name="Shape 9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971550"/>
            <a:ext cx="1924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2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Oswald"/>
              <a:buNone/>
            </a:pPr>
            <a:r>
              <a:rPr lang="en-US" sz="3600" smtClean="0">
                <a:latin typeface="Oswald"/>
                <a:cs typeface="Arial" charset="0"/>
                <a:sym typeface="Oswald"/>
              </a:rPr>
              <a:t>7 Curious Facts About Diabetes</a:t>
            </a:r>
            <a:br>
              <a:rPr lang="en-US" sz="3600" smtClean="0">
                <a:latin typeface="Oswald"/>
                <a:cs typeface="Arial" charset="0"/>
                <a:sym typeface="Oswald"/>
              </a:rPr>
            </a:br>
            <a:endParaRPr lang="en-US" sz="3000" smtClean="0">
              <a:latin typeface="Oswald"/>
              <a:cs typeface="Arial" charset="0"/>
              <a:sym typeface="Oswald"/>
            </a:endParaRPr>
          </a:p>
        </p:txBody>
      </p:sp>
      <p:sp>
        <p:nvSpPr>
          <p:cNvPr id="30722" name="Shape 103"/>
          <p:cNvSpPr txBox="1">
            <a:spLocks noGrp="1"/>
          </p:cNvSpPr>
          <p:nvPr>
            <p:ph type="body" idx="1"/>
          </p:nvPr>
        </p:nvSpPr>
        <p:spPr>
          <a:xfrm>
            <a:off x="0" y="590550"/>
            <a:ext cx="9144000" cy="3335338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Male cats and female dogs are</a:t>
            </a:r>
            <a:r>
              <a:rPr lang="en-US" smtClean="0">
                <a:latin typeface="Arial" charset="0"/>
                <a:cs typeface="Arial" charset="0"/>
                <a:hlinkClick r:id="rId3"/>
              </a:rPr>
              <a:t>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more likely</a:t>
            </a:r>
            <a:r>
              <a:rPr lang="en-US" smtClean="0">
                <a:latin typeface="Arial" charset="0"/>
                <a:cs typeface="Arial" charset="0"/>
              </a:rPr>
              <a:t> to develop the condition than their counterparts. 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Diabetes in animals has many of the same causes as it does in humans— genetics, diet, lack of exercise.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According to the American Diabetes Association,</a:t>
            </a:r>
            <a:r>
              <a:rPr lang="en-US" smtClean="0">
                <a:latin typeface="Arial" charset="0"/>
                <a:cs typeface="Arial" charset="0"/>
                <a:hlinkClick r:id="rId4"/>
              </a:rPr>
              <a:t>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cs typeface="Arial" charset="0"/>
                <a:hlinkClick r:id="rId4"/>
              </a:rPr>
              <a:t>28.5 percent</a:t>
            </a:r>
            <a:r>
              <a:rPr lang="en-US" smtClean="0">
                <a:latin typeface="Arial" charset="0"/>
                <a:cs typeface="Arial" charset="0"/>
              </a:rPr>
              <a:t> of diabetics age 40 and over suffer from some form of retinopathy (Blindness).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The first person to be administered the insulin—which they derived from an ox—was a 14-year-old named</a:t>
            </a:r>
            <a:r>
              <a:rPr lang="en-US" smtClean="0">
                <a:latin typeface="Arial" charset="0"/>
                <a:cs typeface="Arial" charset="0"/>
                <a:hlinkClick r:id="rId5"/>
              </a:rPr>
              <a:t>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cs typeface="Arial" charset="0"/>
                <a:hlinkClick r:id="rId5"/>
              </a:rPr>
              <a:t>Leonard Thompson</a:t>
            </a:r>
            <a:r>
              <a:rPr lang="en-US" smtClean="0">
                <a:latin typeface="Arial" charset="0"/>
                <a:cs typeface="Arial" charset="0"/>
              </a:rPr>
              <a:t>, who was dying in Toronto General Hospital. He received his first shot on January 11, 1922.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Diabetes has plagued humankind for thousands of years, and was described in ancient Egyptian manuscripts dating back to</a:t>
            </a:r>
            <a:r>
              <a:rPr lang="en-US" smtClean="0">
                <a:latin typeface="Arial" charset="0"/>
                <a:cs typeface="Arial" charset="0"/>
                <a:hlinkClick r:id="rId6"/>
              </a:rPr>
              <a:t>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cs typeface="Arial" charset="0"/>
                <a:hlinkClick r:id="rId6"/>
              </a:rPr>
              <a:t>1550 B.C.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Those with severe diabetes must frequently check their blood sugar levels. Should they become too high (hyperglycemia) or fall too low (hypoglycemia), you run the risk of falling into</a:t>
            </a:r>
            <a:r>
              <a:rPr lang="en-US" smtClean="0">
                <a:latin typeface="Arial" charset="0"/>
                <a:cs typeface="Arial" charset="0"/>
                <a:hlinkClick r:id="rId7"/>
              </a:rPr>
              <a:t>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cs typeface="Arial" charset="0"/>
                <a:hlinkClick r:id="rId7"/>
              </a:rPr>
              <a:t>a diabetic coma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Font typeface="Playfair Display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In the United States alone, approximately 65,700 lower-limb amputations were performed in 2006 as a result of diabetes.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648</Words>
  <Application>Microsoft Office PowerPoint</Application>
  <PresentationFormat>On-screen Show (16:9)</PresentationFormat>
  <Paragraphs>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Arial</vt:lpstr>
      <vt:lpstr>Playfair Display</vt:lpstr>
      <vt:lpstr>Aharoni</vt:lpstr>
      <vt:lpstr>Oswald</vt:lpstr>
      <vt:lpstr>Narkisim</vt:lpstr>
      <vt:lpstr>pop</vt:lpstr>
      <vt:lpstr>pop</vt:lpstr>
      <vt:lpstr>pop</vt:lpstr>
      <vt:lpstr>pop</vt:lpstr>
      <vt:lpstr>pop</vt:lpstr>
      <vt:lpstr>pop</vt:lpstr>
      <vt:lpstr>pop</vt:lpstr>
      <vt:lpstr>pop</vt:lpstr>
      <vt:lpstr>pop</vt:lpstr>
      <vt:lpstr>pop</vt:lpstr>
      <vt:lpstr>pop</vt:lpstr>
      <vt:lpstr>pop</vt:lpstr>
      <vt:lpstr>November is                   Diabetes Awareness Month  Submitted by Jewel M.D. Engram, Head RA McDaniel College</vt:lpstr>
      <vt:lpstr>What is Diabetes? Types?</vt:lpstr>
      <vt:lpstr>Symptoms of Diabetes</vt:lpstr>
      <vt:lpstr>Risk Factors</vt:lpstr>
      <vt:lpstr>Slide 5</vt:lpstr>
      <vt:lpstr>Slide 6</vt:lpstr>
      <vt:lpstr>The Role of Insulin </vt:lpstr>
      <vt:lpstr>The Role of Glucose </vt:lpstr>
      <vt:lpstr>7 Curious Facts About Diabetes </vt:lpstr>
      <vt:lpstr>DIABETES  DOES NOT DISCRIMINATE!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 Awareness  Month</dc:title>
  <dc:creator>Jewel Engram</dc:creator>
  <cp:lastModifiedBy>Terri</cp:lastModifiedBy>
  <cp:revision>5</cp:revision>
  <dcterms:modified xsi:type="dcterms:W3CDTF">2015-11-02T13:15:18Z</dcterms:modified>
</cp:coreProperties>
</file>